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328" r:id="rId5"/>
    <p:sldId id="329" r:id="rId6"/>
    <p:sldId id="330" r:id="rId7"/>
    <p:sldId id="332" r:id="rId8"/>
    <p:sldId id="333" r:id="rId9"/>
    <p:sldId id="335" r:id="rId10"/>
    <p:sldId id="336" r:id="rId11"/>
    <p:sldId id="337" r:id="rId12"/>
    <p:sldId id="259" r:id="rId13"/>
    <p:sldId id="260" r:id="rId14"/>
    <p:sldId id="261" r:id="rId15"/>
    <p:sldId id="262" r:id="rId16"/>
    <p:sldId id="326" r:id="rId17"/>
    <p:sldId id="327" r:id="rId18"/>
    <p:sldId id="264" r:id="rId19"/>
    <p:sldId id="338" r:id="rId20"/>
    <p:sldId id="341" r:id="rId21"/>
    <p:sldId id="342" r:id="rId22"/>
    <p:sldId id="339" r:id="rId23"/>
    <p:sldId id="340"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showGuides="1">
      <p:cViewPr varScale="1">
        <p:scale>
          <a:sx n="108" d="100"/>
          <a:sy n="108" d="100"/>
        </p:scale>
        <p:origin x="114" y="198"/>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A0F8A-EF81-464F-8EF7-D1D0962B3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C33E474-D6EA-4E4D-893E-6B76DABCC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F2630F9-77E5-4027-9208-90AB8EE1D819}"/>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5" name="Footer Placeholder 4">
            <a:extLst>
              <a:ext uri="{FF2B5EF4-FFF2-40B4-BE49-F238E27FC236}">
                <a16:creationId xmlns:a16="http://schemas.microsoft.com/office/drawing/2014/main" xmlns="" id="{BFA617B3-F0E5-4ADF-8B4C-109456580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297701-3686-45BB-A07F-0B7B8E50E185}"/>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221476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1412FF-2B2E-428D-A106-E33FACEE4E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0CEBEB3-29C1-402B-8FCA-78916102C2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E3213C-0A07-48E5-AEC7-E6C39F20265C}"/>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5" name="Footer Placeholder 4">
            <a:extLst>
              <a:ext uri="{FF2B5EF4-FFF2-40B4-BE49-F238E27FC236}">
                <a16:creationId xmlns:a16="http://schemas.microsoft.com/office/drawing/2014/main" xmlns="" id="{15F4223F-2BB1-400D-AFA2-D9285734D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A42707-7A0A-4B17-B7EC-8A1D7E5E0522}"/>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260126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7D39025-0AE3-41E1-8A56-E09538F0D3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5A4A788-9B4F-4677-82F0-B9FDCADAF6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749666-5A47-4C7E-A294-D74C911EC8B1}"/>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5" name="Footer Placeholder 4">
            <a:extLst>
              <a:ext uri="{FF2B5EF4-FFF2-40B4-BE49-F238E27FC236}">
                <a16:creationId xmlns:a16="http://schemas.microsoft.com/office/drawing/2014/main" xmlns="" id="{EE39E216-5975-49B2-8DCD-3DFCE6D8F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BA92C2-1327-4EB3-A703-EDE38D3AA29E}"/>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143231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C182D-6F89-4B55-B1BC-D9AAB84E9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F4AAD4-DFD5-44A5-AF15-39D9DC0498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B8F558-6E13-4AB6-94B2-45AF7FED53CB}"/>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5" name="Footer Placeholder 4">
            <a:extLst>
              <a:ext uri="{FF2B5EF4-FFF2-40B4-BE49-F238E27FC236}">
                <a16:creationId xmlns:a16="http://schemas.microsoft.com/office/drawing/2014/main" xmlns="" id="{769F7284-EDFA-4D15-8139-1FD86A11F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CA0F68-8219-45DD-AF2F-0BB093E442CE}"/>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294602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E7E913-CB40-426A-92D7-A027F1C84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AE8ABC-97E0-4302-9B03-32DF1AB5F4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45E5919-13B4-4A2F-9AB4-991AA564C8B8}"/>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5" name="Footer Placeholder 4">
            <a:extLst>
              <a:ext uri="{FF2B5EF4-FFF2-40B4-BE49-F238E27FC236}">
                <a16:creationId xmlns:a16="http://schemas.microsoft.com/office/drawing/2014/main" xmlns="" id="{418C4754-28D8-4D38-9652-80BBC3C1A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4DDEB2-849D-4359-8B32-32E6E0406261}"/>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355321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CCEA9-820A-4F5D-8EC8-C37706EE0E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35973E-FD32-4471-B637-C559005E13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9DB190-E03E-472E-9C27-6B84813641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FF1E110-DCA1-422B-9035-F58CD1FBCCED}"/>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6" name="Footer Placeholder 5">
            <a:extLst>
              <a:ext uri="{FF2B5EF4-FFF2-40B4-BE49-F238E27FC236}">
                <a16:creationId xmlns:a16="http://schemas.microsoft.com/office/drawing/2014/main" xmlns="" id="{936F77D5-7F89-4E10-85B8-9474BDB31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5A2095-2A95-4799-BB51-F7436E38A92A}"/>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96109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E9DAA-0E35-4CAF-A179-F1145F490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B16BC7-72FA-4E40-A576-39717BB45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07E14A1-5185-43EC-BCD2-EA194A8633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9D9EE0-86FB-4B70-BE40-54F058F71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E4A5068-8DA0-4D72-BAF9-B27D788C7F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EFA0555-4AF8-451A-850D-400631B69D32}"/>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8" name="Footer Placeholder 7">
            <a:extLst>
              <a:ext uri="{FF2B5EF4-FFF2-40B4-BE49-F238E27FC236}">
                <a16:creationId xmlns:a16="http://schemas.microsoft.com/office/drawing/2014/main" xmlns="" id="{3B04019A-974B-4B0D-8525-56B315D4CB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E453EDE-8842-4E6A-B53F-34F80A42A6DE}"/>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346951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FB56B-3C2A-4529-AFB7-54FFEC99E8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718F3E1-38CA-47BF-A974-D39FC804E59D}"/>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4" name="Footer Placeholder 3">
            <a:extLst>
              <a:ext uri="{FF2B5EF4-FFF2-40B4-BE49-F238E27FC236}">
                <a16:creationId xmlns:a16="http://schemas.microsoft.com/office/drawing/2014/main" xmlns="" id="{522FB16E-7BA2-47E0-A1F0-842772C636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05C0AA-31A6-4EC8-B126-9A101D7E25EA}"/>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34078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07AC43-ADBA-44C1-A975-7813D754D93F}"/>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3" name="Footer Placeholder 2">
            <a:extLst>
              <a:ext uri="{FF2B5EF4-FFF2-40B4-BE49-F238E27FC236}">
                <a16:creationId xmlns:a16="http://schemas.microsoft.com/office/drawing/2014/main" xmlns="" id="{B4E8EBC9-5C74-4E9D-84A4-756E6C67CF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49E4459-15F8-41E8-97D7-937C16FF1226}"/>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369390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E99CB-3703-43B1-8E9E-C6BFB7172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1B31ABF-6923-4F15-8756-920F6C4D2A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7A94CB2-9A18-4D91-ACBE-3E508C1A5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90BB79E-5113-47FC-9AFA-71DFDAA8C689}"/>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6" name="Footer Placeholder 5">
            <a:extLst>
              <a:ext uri="{FF2B5EF4-FFF2-40B4-BE49-F238E27FC236}">
                <a16:creationId xmlns:a16="http://schemas.microsoft.com/office/drawing/2014/main" xmlns="" id="{12B9EB3C-2118-4741-B013-8A4431339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CF81B9-3703-46D7-8153-34D07F6CAB92}"/>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172949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3F006-F796-4672-8AF0-332FBF80F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A11EF89-8D13-4A1E-AF53-D31FA06B5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E041ABA-B352-4315-8125-66A1681DE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FC4F261-7089-490E-86C5-3ED2DB8D6D40}"/>
              </a:ext>
            </a:extLst>
          </p:cNvPr>
          <p:cNvSpPr>
            <a:spLocks noGrp="1"/>
          </p:cNvSpPr>
          <p:nvPr>
            <p:ph type="dt" sz="half" idx="10"/>
          </p:nvPr>
        </p:nvSpPr>
        <p:spPr/>
        <p:txBody>
          <a:bodyPr/>
          <a:lstStyle/>
          <a:p>
            <a:fld id="{01C90494-3D8B-4074-8CBD-233AEE75DFD8}" type="datetimeFigureOut">
              <a:rPr lang="en-US" smtClean="0"/>
              <a:t>8/10/2024</a:t>
            </a:fld>
            <a:endParaRPr lang="en-US"/>
          </a:p>
        </p:txBody>
      </p:sp>
      <p:sp>
        <p:nvSpPr>
          <p:cNvPr id="6" name="Footer Placeholder 5">
            <a:extLst>
              <a:ext uri="{FF2B5EF4-FFF2-40B4-BE49-F238E27FC236}">
                <a16:creationId xmlns:a16="http://schemas.microsoft.com/office/drawing/2014/main" xmlns="" id="{51F6D5E8-35AA-4450-ADD0-477707FC6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059B323-B1C4-4066-91E7-F435C202EEF2}"/>
              </a:ext>
            </a:extLst>
          </p:cNvPr>
          <p:cNvSpPr>
            <a:spLocks noGrp="1"/>
          </p:cNvSpPr>
          <p:nvPr>
            <p:ph type="sldNum" sz="quarter" idx="12"/>
          </p:nvPr>
        </p:nvSpPr>
        <p:spPr/>
        <p:txBody>
          <a:bodyPr/>
          <a:lstStyle/>
          <a:p>
            <a:fld id="{01BD91FB-34B0-4593-AC1D-9D76D6B91037}" type="slidenum">
              <a:rPr lang="en-US" smtClean="0"/>
              <a:t>‹#›</a:t>
            </a:fld>
            <a:endParaRPr lang="en-US"/>
          </a:p>
        </p:txBody>
      </p:sp>
    </p:spTree>
    <p:extLst>
      <p:ext uri="{BB962C8B-B14F-4D97-AF65-F5344CB8AC3E}">
        <p14:creationId xmlns:p14="http://schemas.microsoft.com/office/powerpoint/2010/main" val="280077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505166E-29B2-4791-9465-27C268B5C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E2AC933-F427-405F-ADE7-00CF43896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E5A8E4-C7CC-41A0-992D-FD74E25D3A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90494-3D8B-4074-8CBD-233AEE75DFD8}" type="datetimeFigureOut">
              <a:rPr lang="en-US" smtClean="0"/>
              <a:t>8/10/2024</a:t>
            </a:fld>
            <a:endParaRPr lang="en-US"/>
          </a:p>
        </p:txBody>
      </p:sp>
      <p:sp>
        <p:nvSpPr>
          <p:cNvPr id="5" name="Footer Placeholder 4">
            <a:extLst>
              <a:ext uri="{FF2B5EF4-FFF2-40B4-BE49-F238E27FC236}">
                <a16:creationId xmlns:a16="http://schemas.microsoft.com/office/drawing/2014/main" xmlns="" id="{0CDB2652-C266-4584-B028-C21A5A6CA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90069ED-5E93-4625-91D5-4E045AF38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D91FB-34B0-4593-AC1D-9D76D6B91037}" type="slidenum">
              <a:rPr lang="en-US" smtClean="0"/>
              <a:t>‹#›</a:t>
            </a:fld>
            <a:endParaRPr lang="en-US"/>
          </a:p>
        </p:txBody>
      </p:sp>
    </p:spTree>
    <p:extLst>
      <p:ext uri="{BB962C8B-B14F-4D97-AF65-F5344CB8AC3E}">
        <p14:creationId xmlns:p14="http://schemas.microsoft.com/office/powerpoint/2010/main" val="12690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mailto:Jafari@takapo.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23.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32.png"/><Relationship Id="rId4" Type="http://schemas.openxmlformats.org/officeDocument/2006/relationships/image" Target="../media/image11.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34.jpeg"/><Relationship Id="rId4" Type="http://schemas.openxmlformats.org/officeDocument/2006/relationships/image" Target="../media/image11.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35.jpeg"/><Relationship Id="rId5" Type="http://schemas.openxmlformats.org/officeDocument/2006/relationships/image" Target="../media/image12.png"/><Relationship Id="rId10" Type="http://schemas.openxmlformats.org/officeDocument/2006/relationships/image" Target="../media/image34.jpeg"/><Relationship Id="rId4" Type="http://schemas.openxmlformats.org/officeDocument/2006/relationships/image" Target="../media/image11.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34.jpe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36.jpeg"/><Relationship Id="rId4" Type="http://schemas.openxmlformats.org/officeDocument/2006/relationships/image" Target="../media/image11.pn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43.png"/><Relationship Id="rId4" Type="http://schemas.openxmlformats.org/officeDocument/2006/relationships/image" Target="../media/image11.png"/><Relationship Id="rId9"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45.png"/><Relationship Id="rId4" Type="http://schemas.openxmlformats.org/officeDocument/2006/relationships/image" Target="../media/image11.png"/><Relationship Id="rId9" Type="http://schemas.openxmlformats.org/officeDocument/2006/relationships/image" Target="../media/image15.png"/></Relationships>
</file>

<file path=ppt/slides/_rels/slide4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46.png"/><Relationship Id="rId4" Type="http://schemas.openxmlformats.org/officeDocument/2006/relationships/image" Target="../media/image11.png"/><Relationship Id="rId9" Type="http://schemas.openxmlformats.org/officeDocument/2006/relationships/image" Target="../media/image15.png"/></Relationships>
</file>

<file path=ppt/slides/_rels/slide4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C70779-B402-4243-90C2-3B81F78BE781}"/>
              </a:ext>
            </a:extLst>
          </p:cNvPr>
          <p:cNvPicPr>
            <a:picLocks noChangeAspect="1"/>
          </p:cNvPicPr>
          <p:nvPr/>
        </p:nvPicPr>
        <p:blipFill rotWithShape="1">
          <a:blip r:embed="rId2">
            <a:extLst>
              <a:ext uri="{28A0092B-C50C-407E-A947-70E740481C1C}">
                <a14:useLocalDpi xmlns:a14="http://schemas.microsoft.com/office/drawing/2010/main" val="0"/>
              </a:ext>
            </a:extLst>
          </a:blip>
          <a:srcRect t="30649" b="35301"/>
          <a:stretch/>
        </p:blipFill>
        <p:spPr>
          <a:xfrm>
            <a:off x="7823517" y="5433547"/>
            <a:ext cx="4761905" cy="1621410"/>
          </a:xfrm>
          <a:prstGeom prst="rect">
            <a:avLst/>
          </a:prstGeom>
        </p:spPr>
      </p:pic>
      <p:pic>
        <p:nvPicPr>
          <p:cNvPr id="3" name="Picture 2">
            <a:extLst>
              <a:ext uri="{FF2B5EF4-FFF2-40B4-BE49-F238E27FC236}">
                <a16:creationId xmlns:a16="http://schemas.microsoft.com/office/drawing/2014/main" xmlns="" id="{D9E13AF5-C610-414A-BAC4-EDF077344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sp>
        <p:nvSpPr>
          <p:cNvPr id="4" name="TextBox 3">
            <a:extLst>
              <a:ext uri="{FF2B5EF4-FFF2-40B4-BE49-F238E27FC236}">
                <a16:creationId xmlns:a16="http://schemas.microsoft.com/office/drawing/2014/main" xmlns="" id="{46B93DAE-537E-42D1-8B13-ECC0C0DF5113}"/>
              </a:ext>
            </a:extLst>
          </p:cNvPr>
          <p:cNvSpPr txBox="1"/>
          <p:nvPr/>
        </p:nvSpPr>
        <p:spPr>
          <a:xfrm>
            <a:off x="2893062" y="1406671"/>
            <a:ext cx="6405875" cy="1200329"/>
          </a:xfrm>
          <a:prstGeom prst="rect">
            <a:avLst/>
          </a:prstGeom>
          <a:noFill/>
        </p:spPr>
        <p:txBody>
          <a:bodyPr wrap="square" rtlCol="0">
            <a:spAutoFit/>
          </a:bodyPr>
          <a:lstStyle/>
          <a:p>
            <a:pPr algn="ctr"/>
            <a:r>
              <a:rPr lang="fa-IR" sz="3600" dirty="0">
                <a:cs typeface="B Titr" panose="00000700000000000000" pitchFamily="2" charset="-78"/>
              </a:rPr>
              <a:t>آموزش نحوه عملکرد و نگهداشت ماموگرافی دیجیتال</a:t>
            </a:r>
            <a:endParaRPr lang="en-US" sz="3600" dirty="0">
              <a:cs typeface="B Titr" panose="00000700000000000000" pitchFamily="2" charset="-78"/>
            </a:endParaRPr>
          </a:p>
        </p:txBody>
      </p:sp>
      <p:sp>
        <p:nvSpPr>
          <p:cNvPr id="5" name="TextBox 4">
            <a:extLst>
              <a:ext uri="{FF2B5EF4-FFF2-40B4-BE49-F238E27FC236}">
                <a16:creationId xmlns:a16="http://schemas.microsoft.com/office/drawing/2014/main" xmlns="" id="{18E22CCF-F65B-4EAE-BE02-4F3746ACEE05}"/>
              </a:ext>
            </a:extLst>
          </p:cNvPr>
          <p:cNvSpPr txBox="1"/>
          <p:nvPr/>
        </p:nvSpPr>
        <p:spPr>
          <a:xfrm>
            <a:off x="2893062" y="3802331"/>
            <a:ext cx="6405875" cy="1631216"/>
          </a:xfrm>
          <a:prstGeom prst="rect">
            <a:avLst/>
          </a:prstGeom>
          <a:noFill/>
        </p:spPr>
        <p:txBody>
          <a:bodyPr wrap="square" rtlCol="0">
            <a:spAutoFit/>
          </a:bodyPr>
          <a:lstStyle/>
          <a:p>
            <a:pPr algn="ctr"/>
            <a:r>
              <a:rPr lang="fa-IR" sz="2000" dirty="0">
                <a:cs typeface="B Titr" panose="00000700000000000000" pitchFamily="2" charset="-78"/>
              </a:rPr>
              <a:t>ارائه دهنده:</a:t>
            </a:r>
          </a:p>
          <a:p>
            <a:pPr algn="ctr"/>
            <a:r>
              <a:rPr lang="fa-IR" sz="2000" dirty="0">
                <a:cs typeface="B Titr" panose="00000700000000000000" pitchFamily="2" charset="-78"/>
              </a:rPr>
              <a:t>اصغر جعفری</a:t>
            </a:r>
          </a:p>
          <a:p>
            <a:pPr algn="ctr"/>
            <a:r>
              <a:rPr lang="fa-IR" sz="2000" dirty="0">
                <a:cs typeface="B Titr" panose="00000700000000000000" pitchFamily="2" charset="-78"/>
              </a:rPr>
              <a:t>کارشناس ارشد فنی شرکت تکاپوطب</a:t>
            </a:r>
          </a:p>
          <a:p>
            <a:pPr algn="ctr"/>
            <a:r>
              <a:rPr lang="en-US" sz="2000" dirty="0">
                <a:cs typeface="B Titr" panose="00000700000000000000" pitchFamily="2" charset="-78"/>
                <a:hlinkClick r:id="rId4"/>
              </a:rPr>
              <a:t>Jafari@takapo.com</a:t>
            </a:r>
            <a:endParaRPr lang="en-US" sz="2000" dirty="0">
              <a:cs typeface="B Titr" panose="00000700000000000000" pitchFamily="2" charset="-78"/>
            </a:endParaRPr>
          </a:p>
          <a:p>
            <a:pPr algn="ctr"/>
            <a:r>
              <a:rPr lang="en-US" sz="2000" dirty="0">
                <a:cs typeface="B Titr" panose="00000700000000000000" pitchFamily="2" charset="-78"/>
              </a:rPr>
              <a:t>+989127131720</a:t>
            </a:r>
          </a:p>
        </p:txBody>
      </p:sp>
      <p:pic>
        <p:nvPicPr>
          <p:cNvPr id="1026" name="Picture 2" descr="سی و دومین اجلاس مدیران تجهیزات پزشکی | سیب سبز سلامت">
            <a:extLst>
              <a:ext uri="{FF2B5EF4-FFF2-40B4-BE49-F238E27FC236}">
                <a16:creationId xmlns:a16="http://schemas.microsoft.com/office/drawing/2014/main" xmlns="" id="{E5137424-ED0B-4F13-B767-C3784BA089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292" y="5327908"/>
            <a:ext cx="306705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06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 انواع ماموگرافی</a:t>
            </a:r>
            <a:endParaRPr lang="en-US" sz="3200" b="1" dirty="0">
              <a:latin typeface="Times New Roman" panose="02020603050405020304" pitchFamily="18" charset="0"/>
              <a:cs typeface="B Titr" panose="00000700000000000000" pitchFamily="2" charset="-78"/>
            </a:endParaRPr>
          </a:p>
        </p:txBody>
      </p:sp>
      <p:pic>
        <p:nvPicPr>
          <p:cNvPr id="3" name="Picture 2">
            <a:extLst>
              <a:ext uri="{FF2B5EF4-FFF2-40B4-BE49-F238E27FC236}">
                <a16:creationId xmlns:a16="http://schemas.microsoft.com/office/drawing/2014/main" xmlns="" id="{84C3C854-E818-40B3-8CA7-6861E9C3C12C}"/>
              </a:ext>
            </a:extLst>
          </p:cNvPr>
          <p:cNvPicPr>
            <a:picLocks noChangeAspect="1"/>
          </p:cNvPicPr>
          <p:nvPr/>
        </p:nvPicPr>
        <p:blipFill>
          <a:blip r:embed="rId10"/>
          <a:stretch>
            <a:fillRect/>
          </a:stretch>
        </p:blipFill>
        <p:spPr>
          <a:xfrm>
            <a:off x="1238630" y="1163539"/>
            <a:ext cx="6508699" cy="3775045"/>
          </a:xfrm>
          <a:prstGeom prst="rect">
            <a:avLst/>
          </a:prstGeom>
        </p:spPr>
      </p:pic>
      <p:sp>
        <p:nvSpPr>
          <p:cNvPr id="15" name="TextBox 14">
            <a:extLst>
              <a:ext uri="{FF2B5EF4-FFF2-40B4-BE49-F238E27FC236}">
                <a16:creationId xmlns:a16="http://schemas.microsoft.com/office/drawing/2014/main" xmlns="" id="{44892C11-38CB-41B2-B871-95D66A540829}"/>
              </a:ext>
            </a:extLst>
          </p:cNvPr>
          <p:cNvSpPr txBox="1"/>
          <p:nvPr/>
        </p:nvSpPr>
        <p:spPr>
          <a:xfrm>
            <a:off x="7362334" y="1928632"/>
            <a:ext cx="4572000" cy="1938992"/>
          </a:xfrm>
          <a:prstGeom prst="rect">
            <a:avLst/>
          </a:prstGeom>
          <a:noFill/>
        </p:spPr>
        <p:txBody>
          <a:bodyPr wrap="square" rtlCol="0">
            <a:spAutoFit/>
          </a:bodyPr>
          <a:lstStyle/>
          <a:p>
            <a:pPr algn="just" rtl="1"/>
            <a:r>
              <a:rPr lang="fa-IR" sz="2000" dirty="0">
                <a:latin typeface="B Nazanin+ Regular" panose="01000506000000020004" pitchFamily="2" charset="-78"/>
                <a:cs typeface="B Nazanin+ Regular" panose="01000506000000020004" pitchFamily="2" charset="-78"/>
              </a:rPr>
              <a:t>در ماموگرافی </a:t>
            </a:r>
            <a:r>
              <a:rPr lang="en-US" sz="2000" dirty="0">
                <a:latin typeface="B Nazanin+ Regular" panose="01000506000000020004" pitchFamily="2" charset="-78"/>
                <a:cs typeface="B Nazanin+ Regular" panose="01000506000000020004" pitchFamily="2" charset="-78"/>
              </a:rPr>
              <a:t>3D</a:t>
            </a:r>
            <a:r>
              <a:rPr lang="fa-IR" sz="2000" dirty="0">
                <a:latin typeface="B Nazanin+ Regular" panose="01000506000000020004" pitchFamily="2" charset="-78"/>
                <a:cs typeface="B Nazanin+ Regular" panose="01000506000000020004" pitchFamily="2" charset="-78"/>
              </a:rPr>
              <a:t> که تکنولوژی </a:t>
            </a:r>
            <a:r>
              <a:rPr lang="fa-IR" sz="2000" dirty="0" err="1">
                <a:latin typeface="B Nazanin+ Regular" panose="01000506000000020004" pitchFamily="2" charset="-78"/>
                <a:cs typeface="B Nazanin+ Regular" panose="01000506000000020004" pitchFamily="2" charset="-78"/>
              </a:rPr>
              <a:t>جدیدتری</a:t>
            </a:r>
            <a:r>
              <a:rPr lang="fa-IR" sz="2000" dirty="0">
                <a:latin typeface="B Nazanin+ Regular" panose="01000506000000020004" pitchFamily="2" charset="-78"/>
                <a:cs typeface="B Nazanin+ Regular" panose="01000506000000020004" pitchFamily="2" charset="-78"/>
              </a:rPr>
              <a:t> هستند از بافت های سینه از زوایای مختلفی عکسبرداری می شود که در نتیجه این عکسبرداری 15 عدد عکس که دارای ارتفاع های مختلفی هستند به دست می آید و در نتیجه این عکس ها از کیفیت بالاتری نسبت به عکس های گرفته شده با تکنولوژی های </a:t>
            </a:r>
            <a:r>
              <a:rPr lang="en-US" sz="2000" dirty="0">
                <a:latin typeface="B Nazanin+ Regular" panose="01000506000000020004" pitchFamily="2" charset="-78"/>
                <a:cs typeface="B Nazanin+ Regular" panose="01000506000000020004" pitchFamily="2" charset="-78"/>
              </a:rPr>
              <a:t>2D</a:t>
            </a:r>
            <a:r>
              <a:rPr lang="fa-IR" sz="2000" dirty="0">
                <a:latin typeface="B Nazanin+ Regular" panose="01000506000000020004" pitchFamily="2" charset="-78"/>
                <a:cs typeface="B Nazanin+ Regular" panose="01000506000000020004" pitchFamily="2" charset="-78"/>
              </a:rPr>
              <a:t> هستند.</a:t>
            </a:r>
            <a:endParaRPr lang="en-US" sz="2000" dirty="0">
              <a:latin typeface="B Nazanin+ Regular" panose="01000506000000020004" pitchFamily="2" charset="-78"/>
              <a:cs typeface="B Nazanin+ Regular" panose="01000506000000020004" pitchFamily="2" charset="-78"/>
            </a:endParaRPr>
          </a:p>
        </p:txBody>
      </p:sp>
    </p:spTree>
    <p:extLst>
      <p:ext uri="{BB962C8B-B14F-4D97-AF65-F5344CB8AC3E}">
        <p14:creationId xmlns:p14="http://schemas.microsoft.com/office/powerpoint/2010/main" val="378785025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759DC9E-EBE0-45FB-B3BA-57CCFA5C5575}"/>
              </a:ext>
            </a:extLst>
          </p:cNvPr>
          <p:cNvPicPr>
            <a:picLocks noChangeAspect="1"/>
          </p:cNvPicPr>
          <p:nvPr/>
        </p:nvPicPr>
        <p:blipFill>
          <a:blip r:embed="rId2"/>
          <a:stretch>
            <a:fillRect/>
          </a:stretch>
        </p:blipFill>
        <p:spPr>
          <a:xfrm>
            <a:off x="1036300" y="509204"/>
            <a:ext cx="5819775" cy="5410200"/>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 انواع ماموگرافی</a:t>
            </a:r>
            <a:endParaRPr lang="en-US" sz="3200" b="1" dirty="0">
              <a:latin typeface="Times New Roman" panose="02020603050405020304" pitchFamily="18" charset="0"/>
              <a:cs typeface="B Titr" panose="00000700000000000000" pitchFamily="2" charset="-78"/>
            </a:endParaRPr>
          </a:p>
        </p:txBody>
      </p:sp>
      <p:sp>
        <p:nvSpPr>
          <p:cNvPr id="15" name="TextBox 14">
            <a:extLst>
              <a:ext uri="{FF2B5EF4-FFF2-40B4-BE49-F238E27FC236}">
                <a16:creationId xmlns:a16="http://schemas.microsoft.com/office/drawing/2014/main" xmlns="" id="{44892C11-38CB-41B2-B871-95D66A540829}"/>
              </a:ext>
            </a:extLst>
          </p:cNvPr>
          <p:cNvSpPr txBox="1"/>
          <p:nvPr/>
        </p:nvSpPr>
        <p:spPr>
          <a:xfrm>
            <a:off x="6636720" y="2765413"/>
            <a:ext cx="4761905" cy="2246769"/>
          </a:xfrm>
          <a:prstGeom prst="rect">
            <a:avLst/>
          </a:prstGeom>
          <a:noFill/>
        </p:spPr>
        <p:txBody>
          <a:bodyPr wrap="square" rtlCol="0">
            <a:spAutoFit/>
          </a:bodyPr>
          <a:lstStyle/>
          <a:p>
            <a:pPr algn="just" rtl="1"/>
            <a:r>
              <a:rPr lang="fa-IR" sz="2800" dirty="0">
                <a:latin typeface="B Nazanin+ Regular" panose="01000506000000020004" pitchFamily="2" charset="-78"/>
                <a:cs typeface="B Nazanin+ Regular" panose="01000506000000020004" pitchFamily="2" charset="-78"/>
              </a:rPr>
              <a:t>در عکسبرداری سه بعدی قابلیت پیدا کردن توده های که در زیر دیگر بافت ها پنهان شده </a:t>
            </a:r>
            <a:r>
              <a:rPr lang="fa-IR" sz="2800" dirty="0" err="1">
                <a:latin typeface="B Nazanin+ Regular" panose="01000506000000020004" pitchFamily="2" charset="-78"/>
                <a:cs typeface="B Nazanin+ Regular" panose="01000506000000020004" pitchFamily="2" charset="-78"/>
              </a:rPr>
              <a:t>اند</a:t>
            </a:r>
            <a:r>
              <a:rPr lang="fa-IR" sz="2800" dirty="0">
                <a:latin typeface="B Nazanin+ Regular" panose="01000506000000020004" pitchFamily="2" charset="-78"/>
                <a:cs typeface="B Nazanin+ Regular" panose="01000506000000020004" pitchFamily="2" charset="-78"/>
              </a:rPr>
              <a:t> به شدت افزایش پیدا می کند و لذا احتمال اشتباه در گزارش را کاهش می دهند.</a:t>
            </a:r>
            <a:endParaRPr lang="en-US" sz="2800" dirty="0">
              <a:latin typeface="B Nazanin+ Regular" panose="01000506000000020004" pitchFamily="2" charset="-78"/>
              <a:cs typeface="B Nazanin+ Regular" panose="01000506000000020004" pitchFamily="2" charset="-78"/>
            </a:endParaRPr>
          </a:p>
        </p:txBody>
      </p:sp>
    </p:spTree>
    <p:extLst>
      <p:ext uri="{BB962C8B-B14F-4D97-AF65-F5344CB8AC3E}">
        <p14:creationId xmlns:p14="http://schemas.microsoft.com/office/powerpoint/2010/main" val="104247814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36EA4F2-7884-49A9-A2C6-777A2BE95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766" y="730436"/>
            <a:ext cx="2633679" cy="5254936"/>
          </a:xfrm>
          <a:prstGeom prst="rect">
            <a:avLst/>
          </a:prstGeom>
        </p:spPr>
      </p:pic>
      <p:pic>
        <p:nvPicPr>
          <p:cNvPr id="5" name="Picture 4">
            <a:extLst>
              <a:ext uri="{FF2B5EF4-FFF2-40B4-BE49-F238E27FC236}">
                <a16:creationId xmlns:a16="http://schemas.microsoft.com/office/drawing/2014/main" xmlns="" id="{83E8A4E9-CC67-4DF5-A9CE-540FF3FE5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295" y="730436"/>
            <a:ext cx="3383573" cy="5380186"/>
          </a:xfrm>
          <a:prstGeom prst="rect">
            <a:avLst/>
          </a:prstGeom>
        </p:spPr>
      </p:pic>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8"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pic>
        <p:nvPicPr>
          <p:cNvPr id="9" name="Picture 8">
            <a:extLst>
              <a:ext uri="{FF2B5EF4-FFF2-40B4-BE49-F238E27FC236}">
                <a16:creationId xmlns:a16="http://schemas.microsoft.com/office/drawing/2014/main" xmlns="" id="{978622B5-EEAE-47A3-A515-4F4A0DFE95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07395" y="610064"/>
            <a:ext cx="3383573" cy="5254935"/>
          </a:xfrm>
          <a:prstGeom prst="rect">
            <a:avLst/>
          </a:prstGeom>
        </p:spPr>
      </p:pic>
      <p:sp>
        <p:nvSpPr>
          <p:cNvPr id="14" name="TextBox 13">
            <a:extLst>
              <a:ext uri="{FF2B5EF4-FFF2-40B4-BE49-F238E27FC236}">
                <a16:creationId xmlns:a16="http://schemas.microsoft.com/office/drawing/2014/main" xmlns="" id="{969C1106-468B-451A-B477-EAD6B3FBEFCB}"/>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412145389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2" name="TextBox 11">
            <a:extLst>
              <a:ext uri="{FF2B5EF4-FFF2-40B4-BE49-F238E27FC236}">
                <a16:creationId xmlns:a16="http://schemas.microsoft.com/office/drawing/2014/main" xmlns="" id="{42E5EBFA-7A43-40BB-925B-6E6C7E2A3A7A}"/>
              </a:ext>
            </a:extLst>
          </p:cNvPr>
          <p:cNvSpPr txBox="1"/>
          <p:nvPr/>
        </p:nvSpPr>
        <p:spPr>
          <a:xfrm>
            <a:off x="8105619" y="801592"/>
            <a:ext cx="4558290" cy="461665"/>
          </a:xfrm>
          <a:prstGeom prst="rect">
            <a:avLst/>
          </a:prstGeom>
          <a:noFill/>
        </p:spPr>
        <p:txBody>
          <a:bodyPr wrap="square" rtlCol="0">
            <a:spAutoFit/>
          </a:bodyPr>
          <a:lstStyle/>
          <a:p>
            <a:pPr algn="ctr"/>
            <a:r>
              <a:rPr lang="fa-IR" sz="2400" b="1" dirty="0">
                <a:latin typeface="Times New Roman" panose="02020603050405020304" pitchFamily="18" charset="0"/>
                <a:cs typeface="B Titr" panose="00000700000000000000" pitchFamily="2" charset="-78"/>
              </a:rPr>
              <a:t>اجزای تشکیل دهنده دستگاه</a:t>
            </a:r>
            <a:endParaRPr lang="en-US" sz="2400" b="1" dirty="0">
              <a:latin typeface="Times New Roman" panose="02020603050405020304" pitchFamily="18" charset="0"/>
              <a:cs typeface="B Titr" panose="00000700000000000000" pitchFamily="2" charset="-78"/>
            </a:endParaRPr>
          </a:p>
        </p:txBody>
      </p:sp>
      <p:pic>
        <p:nvPicPr>
          <p:cNvPr id="13" name="Picture 12">
            <a:extLst>
              <a:ext uri="{FF2B5EF4-FFF2-40B4-BE49-F238E27FC236}">
                <a16:creationId xmlns:a16="http://schemas.microsoft.com/office/drawing/2014/main" xmlns="" id="{B24B72CE-1139-4FE7-9467-2480F78210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78761" y="989317"/>
            <a:ext cx="3383573" cy="5254935"/>
          </a:xfrm>
          <a:prstGeom prst="rect">
            <a:avLst/>
          </a:prstGeom>
        </p:spPr>
      </p:pic>
      <p:sp>
        <p:nvSpPr>
          <p:cNvPr id="14" name="TextBox 13">
            <a:extLst>
              <a:ext uri="{FF2B5EF4-FFF2-40B4-BE49-F238E27FC236}">
                <a16:creationId xmlns:a16="http://schemas.microsoft.com/office/drawing/2014/main" xmlns="" id="{142C63ED-5E25-4CCB-AEBE-4222AD9FE788}"/>
              </a:ext>
            </a:extLst>
          </p:cNvPr>
          <p:cNvSpPr txBox="1"/>
          <p:nvPr/>
        </p:nvSpPr>
        <p:spPr>
          <a:xfrm>
            <a:off x="7900945" y="1717908"/>
            <a:ext cx="1680799" cy="461665"/>
          </a:xfrm>
          <a:prstGeom prst="rect">
            <a:avLst/>
          </a:prstGeom>
          <a:noFill/>
        </p:spPr>
        <p:txBody>
          <a:bodyPr wrap="square" rtlCol="0">
            <a:spAutoFit/>
          </a:bodyPr>
          <a:lstStyle/>
          <a:p>
            <a:pPr algn="ctr" rtl="1"/>
            <a:r>
              <a:rPr lang="fa-IR" sz="2400" b="1" dirty="0">
                <a:latin typeface="Times New Roman" panose="02020603050405020304" pitchFamily="18" charset="0"/>
                <a:cs typeface="B Titr" panose="00000700000000000000" pitchFamily="2" charset="-78"/>
              </a:rPr>
              <a:t>تیوب اشعه </a:t>
            </a:r>
            <a:r>
              <a:rPr lang="en-US" sz="2400" b="1" dirty="0">
                <a:latin typeface="Times New Roman" panose="02020603050405020304" pitchFamily="18" charset="0"/>
                <a:cs typeface="B Titr" panose="00000700000000000000" pitchFamily="2" charset="-78"/>
              </a:rPr>
              <a:t> X</a:t>
            </a:r>
          </a:p>
        </p:txBody>
      </p:sp>
      <p:sp>
        <p:nvSpPr>
          <p:cNvPr id="15" name="TextBox 14">
            <a:extLst>
              <a:ext uri="{FF2B5EF4-FFF2-40B4-BE49-F238E27FC236}">
                <a16:creationId xmlns:a16="http://schemas.microsoft.com/office/drawing/2014/main" xmlns="" id="{FC840275-B580-4AE6-9E86-5F6445291C2B}"/>
              </a:ext>
            </a:extLst>
          </p:cNvPr>
          <p:cNvSpPr txBox="1"/>
          <p:nvPr/>
        </p:nvSpPr>
        <p:spPr>
          <a:xfrm>
            <a:off x="7208498" y="3943846"/>
            <a:ext cx="1680799" cy="461665"/>
          </a:xfrm>
          <a:prstGeom prst="rect">
            <a:avLst/>
          </a:prstGeom>
          <a:noFill/>
        </p:spPr>
        <p:txBody>
          <a:bodyPr wrap="square" rtlCol="0">
            <a:spAutoFit/>
          </a:bodyPr>
          <a:lstStyle/>
          <a:p>
            <a:pPr algn="ctr" rtl="1"/>
            <a:r>
              <a:rPr lang="fa-IR" sz="2400" b="1" dirty="0">
                <a:latin typeface="Times New Roman" panose="02020603050405020304" pitchFamily="18" charset="0"/>
                <a:cs typeface="B Titr" panose="00000700000000000000" pitchFamily="2" charset="-78"/>
              </a:rPr>
              <a:t>دیتکتور</a:t>
            </a:r>
            <a:endParaRPr lang="en-US" sz="2400" b="1" dirty="0">
              <a:latin typeface="Times New Roman" panose="02020603050405020304" pitchFamily="18" charset="0"/>
              <a:cs typeface="B Titr" panose="00000700000000000000" pitchFamily="2" charset="-78"/>
            </a:endParaRPr>
          </a:p>
        </p:txBody>
      </p:sp>
      <p:sp>
        <p:nvSpPr>
          <p:cNvPr id="16" name="TextBox 15">
            <a:extLst>
              <a:ext uri="{FF2B5EF4-FFF2-40B4-BE49-F238E27FC236}">
                <a16:creationId xmlns:a16="http://schemas.microsoft.com/office/drawing/2014/main" xmlns="" id="{61ED97C4-BC71-414E-B6C7-04A3CB81F76B}"/>
              </a:ext>
            </a:extLst>
          </p:cNvPr>
          <p:cNvSpPr txBox="1"/>
          <p:nvPr/>
        </p:nvSpPr>
        <p:spPr>
          <a:xfrm>
            <a:off x="1780161" y="1263257"/>
            <a:ext cx="2045497" cy="461665"/>
          </a:xfrm>
          <a:prstGeom prst="rect">
            <a:avLst/>
          </a:prstGeom>
          <a:noFill/>
        </p:spPr>
        <p:txBody>
          <a:bodyPr wrap="square" rtlCol="0">
            <a:spAutoFit/>
          </a:bodyPr>
          <a:lstStyle/>
          <a:p>
            <a:pPr algn="ctr" rtl="1"/>
            <a:r>
              <a:rPr lang="fa-IR" sz="2400" b="1" dirty="0">
                <a:latin typeface="Times New Roman" panose="02020603050405020304" pitchFamily="18" charset="0"/>
                <a:cs typeface="B Titr" panose="00000700000000000000" pitchFamily="2" charset="-78"/>
              </a:rPr>
              <a:t>پنل کنترل کاربر</a:t>
            </a:r>
            <a:endParaRPr lang="en-US" sz="2400" b="1" dirty="0">
              <a:latin typeface="Times New Roman" panose="02020603050405020304" pitchFamily="18" charset="0"/>
              <a:cs typeface="B Titr" panose="00000700000000000000" pitchFamily="2" charset="-78"/>
            </a:endParaRPr>
          </a:p>
        </p:txBody>
      </p:sp>
      <p:sp>
        <p:nvSpPr>
          <p:cNvPr id="17" name="TextBox 16">
            <a:extLst>
              <a:ext uri="{FF2B5EF4-FFF2-40B4-BE49-F238E27FC236}">
                <a16:creationId xmlns:a16="http://schemas.microsoft.com/office/drawing/2014/main" xmlns="" id="{BA1EE2AF-9855-4DE7-8C5D-942838A40C58}"/>
              </a:ext>
            </a:extLst>
          </p:cNvPr>
          <p:cNvSpPr txBox="1"/>
          <p:nvPr/>
        </p:nvSpPr>
        <p:spPr>
          <a:xfrm>
            <a:off x="1595336" y="3616784"/>
            <a:ext cx="2045497" cy="830997"/>
          </a:xfrm>
          <a:prstGeom prst="rect">
            <a:avLst/>
          </a:prstGeom>
          <a:noFill/>
        </p:spPr>
        <p:txBody>
          <a:bodyPr wrap="square" rtlCol="0">
            <a:spAutoFit/>
          </a:bodyPr>
          <a:lstStyle/>
          <a:p>
            <a:pPr algn="ctr" rtl="1"/>
            <a:r>
              <a:rPr lang="fa-IR" sz="2400" b="1" dirty="0">
                <a:latin typeface="Times New Roman" panose="02020603050405020304" pitchFamily="18" charset="0"/>
                <a:cs typeface="B Titr" panose="00000700000000000000" pitchFamily="2" charset="-78"/>
              </a:rPr>
              <a:t>دکمه های قطع اضطراری</a:t>
            </a:r>
            <a:endParaRPr lang="en-US" sz="2400" b="1" dirty="0">
              <a:latin typeface="Times New Roman" panose="02020603050405020304" pitchFamily="18" charset="0"/>
              <a:cs typeface="B Titr" panose="00000700000000000000" pitchFamily="2" charset="-78"/>
            </a:endParaRPr>
          </a:p>
        </p:txBody>
      </p:sp>
      <p:sp>
        <p:nvSpPr>
          <p:cNvPr id="18" name="TextBox 17">
            <a:extLst>
              <a:ext uri="{FF2B5EF4-FFF2-40B4-BE49-F238E27FC236}">
                <a16:creationId xmlns:a16="http://schemas.microsoft.com/office/drawing/2014/main" xmlns="" id="{BB452816-5F87-4473-A3C9-77B640AEE58B}"/>
              </a:ext>
            </a:extLst>
          </p:cNvPr>
          <p:cNvSpPr txBox="1"/>
          <p:nvPr/>
        </p:nvSpPr>
        <p:spPr>
          <a:xfrm>
            <a:off x="7362334" y="3274367"/>
            <a:ext cx="2679150" cy="461665"/>
          </a:xfrm>
          <a:prstGeom prst="rect">
            <a:avLst/>
          </a:prstGeom>
          <a:noFill/>
        </p:spPr>
        <p:txBody>
          <a:bodyPr wrap="square" rtlCol="0">
            <a:spAutoFit/>
          </a:bodyPr>
          <a:lstStyle/>
          <a:p>
            <a:pPr algn="ctr" rtl="1"/>
            <a:r>
              <a:rPr lang="fa-IR" sz="2400" b="1" dirty="0" err="1">
                <a:latin typeface="Times New Roman" panose="02020603050405020304" pitchFamily="18" charset="0"/>
                <a:cs typeface="B Titr" panose="00000700000000000000" pitchFamily="2" charset="-78"/>
              </a:rPr>
              <a:t>پدل</a:t>
            </a:r>
            <a:r>
              <a:rPr lang="fa-IR" sz="2400" b="1" dirty="0">
                <a:latin typeface="Times New Roman" panose="02020603050405020304" pitchFamily="18" charset="0"/>
                <a:cs typeface="B Titr" panose="00000700000000000000" pitchFamily="2" charset="-78"/>
              </a:rPr>
              <a:t> های ماموگرافی</a:t>
            </a:r>
            <a:endParaRPr lang="en-US" sz="2400" b="1" dirty="0">
              <a:latin typeface="Times New Roman" panose="02020603050405020304" pitchFamily="18" charset="0"/>
              <a:cs typeface="B Titr" panose="00000700000000000000" pitchFamily="2" charset="-78"/>
            </a:endParaRPr>
          </a:p>
        </p:txBody>
      </p:sp>
      <p:sp>
        <p:nvSpPr>
          <p:cNvPr id="20" name="TextBox 19">
            <a:extLst>
              <a:ext uri="{FF2B5EF4-FFF2-40B4-BE49-F238E27FC236}">
                <a16:creationId xmlns:a16="http://schemas.microsoft.com/office/drawing/2014/main" xmlns="" id="{9DF5A6DF-EDF3-4573-B7C1-CA0AE72B5484}"/>
              </a:ext>
            </a:extLst>
          </p:cNvPr>
          <p:cNvSpPr txBox="1"/>
          <p:nvPr/>
        </p:nvSpPr>
        <p:spPr>
          <a:xfrm>
            <a:off x="7700262" y="2477963"/>
            <a:ext cx="2679150" cy="461665"/>
          </a:xfrm>
          <a:prstGeom prst="rect">
            <a:avLst/>
          </a:prstGeom>
          <a:noFill/>
        </p:spPr>
        <p:txBody>
          <a:bodyPr wrap="square" rtlCol="0">
            <a:spAutoFit/>
          </a:bodyPr>
          <a:lstStyle/>
          <a:p>
            <a:pPr algn="ctr" rtl="1"/>
            <a:r>
              <a:rPr lang="fa-IR" sz="2400" b="1" dirty="0">
                <a:latin typeface="Times New Roman" panose="02020603050405020304" pitchFamily="18" charset="0"/>
                <a:cs typeface="B Titr" panose="00000700000000000000" pitchFamily="2" charset="-78"/>
              </a:rPr>
              <a:t>صفحه محافظ صورت</a:t>
            </a:r>
            <a:endParaRPr lang="en-US" sz="2400" b="1" dirty="0">
              <a:latin typeface="Times New Roman" panose="02020603050405020304" pitchFamily="18" charset="0"/>
              <a:cs typeface="B Titr" panose="00000700000000000000" pitchFamily="2" charset="-78"/>
            </a:endParaRPr>
          </a:p>
        </p:txBody>
      </p:sp>
      <p:cxnSp>
        <p:nvCxnSpPr>
          <p:cNvPr id="5" name="Straight Arrow Connector 4">
            <a:extLst>
              <a:ext uri="{FF2B5EF4-FFF2-40B4-BE49-F238E27FC236}">
                <a16:creationId xmlns:a16="http://schemas.microsoft.com/office/drawing/2014/main" xmlns="" id="{F7479550-8A22-4D20-8A76-1140DFC051ED}"/>
              </a:ext>
            </a:extLst>
          </p:cNvPr>
          <p:cNvCxnSpPr>
            <a:stCxn id="16" idx="3"/>
          </p:cNvCxnSpPr>
          <p:nvPr/>
        </p:nvCxnSpPr>
        <p:spPr>
          <a:xfrm>
            <a:off x="3825658" y="1494090"/>
            <a:ext cx="1612104" cy="917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70C79BA0-14A8-4582-BB2B-1CB02E988417}"/>
              </a:ext>
            </a:extLst>
          </p:cNvPr>
          <p:cNvCxnSpPr/>
          <p:nvPr/>
        </p:nvCxnSpPr>
        <p:spPr>
          <a:xfrm flipV="1">
            <a:off x="3440150" y="2477963"/>
            <a:ext cx="1460866" cy="1378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90316936-6532-4F52-B4C2-10160A5F203F}"/>
              </a:ext>
            </a:extLst>
          </p:cNvPr>
          <p:cNvCxnSpPr/>
          <p:nvPr/>
        </p:nvCxnSpPr>
        <p:spPr>
          <a:xfrm flipH="1" flipV="1">
            <a:off x="6901207" y="3856115"/>
            <a:ext cx="799055" cy="44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3ABB1234-F7B9-4D63-8358-A263B5D114C7}"/>
              </a:ext>
            </a:extLst>
          </p:cNvPr>
          <p:cNvCxnSpPr/>
          <p:nvPr/>
        </p:nvCxnSpPr>
        <p:spPr>
          <a:xfrm flipH="1" flipV="1">
            <a:off x="7021153" y="3427133"/>
            <a:ext cx="648472" cy="208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0A4503D9-BAD2-45DB-AE35-5B2687977920}"/>
              </a:ext>
            </a:extLst>
          </p:cNvPr>
          <p:cNvCxnSpPr/>
          <p:nvPr/>
        </p:nvCxnSpPr>
        <p:spPr>
          <a:xfrm flipH="1" flipV="1">
            <a:off x="7021153" y="2607013"/>
            <a:ext cx="989653" cy="101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56A04BDB-60EE-4E66-8031-37D2BFF07A86}"/>
              </a:ext>
            </a:extLst>
          </p:cNvPr>
          <p:cNvCxnSpPr/>
          <p:nvPr/>
        </p:nvCxnSpPr>
        <p:spPr>
          <a:xfrm flipH="1" flipV="1">
            <a:off x="7208498" y="1888675"/>
            <a:ext cx="897121" cy="108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E1B76955-624A-4F29-B424-69688DDECE25}"/>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421760709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pic>
        <p:nvPicPr>
          <p:cNvPr id="3" name="Picture 2">
            <a:extLst>
              <a:ext uri="{FF2B5EF4-FFF2-40B4-BE49-F238E27FC236}">
                <a16:creationId xmlns:a16="http://schemas.microsoft.com/office/drawing/2014/main" xmlns="" id="{22B4CD5F-A116-46D1-B784-FF4C8E4D8054}"/>
              </a:ext>
            </a:extLst>
          </p:cNvPr>
          <p:cNvPicPr>
            <a:picLocks noChangeAspect="1"/>
          </p:cNvPicPr>
          <p:nvPr/>
        </p:nvPicPr>
        <p:blipFill rotWithShape="1">
          <a:blip r:embed="rId10"/>
          <a:srcRect b="3564"/>
          <a:stretch/>
        </p:blipFill>
        <p:spPr>
          <a:xfrm>
            <a:off x="1965088" y="1371247"/>
            <a:ext cx="8663409" cy="3988693"/>
          </a:xfrm>
          <a:prstGeom prst="rect">
            <a:avLst/>
          </a:prstGeom>
        </p:spPr>
      </p:pic>
      <p:sp>
        <p:nvSpPr>
          <p:cNvPr id="12" name="TextBox 11">
            <a:extLst>
              <a:ext uri="{FF2B5EF4-FFF2-40B4-BE49-F238E27FC236}">
                <a16:creationId xmlns:a16="http://schemas.microsoft.com/office/drawing/2014/main" xmlns="" id="{1BE5CC3B-9508-4B08-8703-6E33816B9EE9}"/>
              </a:ext>
            </a:extLst>
          </p:cNvPr>
          <p:cNvSpPr txBox="1"/>
          <p:nvPr/>
        </p:nvSpPr>
        <p:spPr>
          <a:xfrm>
            <a:off x="7784606" y="855587"/>
            <a:ext cx="4558290" cy="461665"/>
          </a:xfrm>
          <a:prstGeom prst="rect">
            <a:avLst/>
          </a:prstGeom>
          <a:noFill/>
        </p:spPr>
        <p:txBody>
          <a:bodyPr wrap="square" rtlCol="0">
            <a:spAutoFit/>
          </a:bodyPr>
          <a:lstStyle/>
          <a:p>
            <a:pPr algn="ctr"/>
            <a:r>
              <a:rPr lang="fa-IR" sz="2400" b="1" dirty="0">
                <a:latin typeface="Times New Roman" panose="02020603050405020304" pitchFamily="18" charset="0"/>
                <a:cs typeface="B Titr" panose="00000700000000000000" pitchFamily="2" charset="-78"/>
              </a:rPr>
              <a:t>اجزای تشکیل دهنده سیستم اپراتور</a:t>
            </a:r>
            <a:endParaRPr lang="en-US" sz="2400" b="1" dirty="0">
              <a:latin typeface="Times New Roman" panose="02020603050405020304" pitchFamily="18" charset="0"/>
              <a:cs typeface="B Titr" panose="00000700000000000000" pitchFamily="2" charset="-78"/>
            </a:endParaRPr>
          </a:p>
        </p:txBody>
      </p:sp>
      <p:sp>
        <p:nvSpPr>
          <p:cNvPr id="13" name="TextBox 12">
            <a:extLst>
              <a:ext uri="{FF2B5EF4-FFF2-40B4-BE49-F238E27FC236}">
                <a16:creationId xmlns:a16="http://schemas.microsoft.com/office/drawing/2014/main" xmlns="" id="{2B889EFA-9814-404E-8E0A-B450B1161AB3}"/>
              </a:ext>
            </a:extLst>
          </p:cNvPr>
          <p:cNvSpPr txBox="1"/>
          <p:nvPr/>
        </p:nvSpPr>
        <p:spPr>
          <a:xfrm>
            <a:off x="1043338" y="520418"/>
            <a:ext cx="2001419" cy="461665"/>
          </a:xfrm>
          <a:prstGeom prst="rect">
            <a:avLst/>
          </a:prstGeom>
          <a:noFill/>
        </p:spPr>
        <p:txBody>
          <a:bodyPr wrap="square" rtlCol="0">
            <a:spAutoFit/>
          </a:bodyPr>
          <a:lstStyle/>
          <a:p>
            <a:pPr algn="ctr"/>
            <a:r>
              <a:rPr lang="fa-IR" sz="2400" b="1" dirty="0">
                <a:latin typeface="Times New Roman" panose="02020603050405020304" pitchFamily="18" charset="0"/>
                <a:cs typeface="B Titr" panose="00000700000000000000" pitchFamily="2" charset="-78"/>
              </a:rPr>
              <a:t>شیشه سربی</a:t>
            </a:r>
            <a:endParaRPr lang="en-US" sz="2400" b="1" dirty="0">
              <a:latin typeface="Times New Roman" panose="02020603050405020304" pitchFamily="18" charset="0"/>
              <a:cs typeface="B Titr" panose="00000700000000000000" pitchFamily="2" charset="-78"/>
            </a:endParaRPr>
          </a:p>
        </p:txBody>
      </p:sp>
      <p:sp>
        <p:nvSpPr>
          <p:cNvPr id="14" name="TextBox 13">
            <a:extLst>
              <a:ext uri="{FF2B5EF4-FFF2-40B4-BE49-F238E27FC236}">
                <a16:creationId xmlns:a16="http://schemas.microsoft.com/office/drawing/2014/main" xmlns="" id="{2E8DAD59-8EE3-4D72-A011-EB99E911DC4C}"/>
              </a:ext>
            </a:extLst>
          </p:cNvPr>
          <p:cNvSpPr txBox="1"/>
          <p:nvPr/>
        </p:nvSpPr>
        <p:spPr>
          <a:xfrm>
            <a:off x="2757674" y="882584"/>
            <a:ext cx="2001419" cy="461665"/>
          </a:xfrm>
          <a:prstGeom prst="rect">
            <a:avLst/>
          </a:prstGeom>
          <a:noFill/>
        </p:spPr>
        <p:txBody>
          <a:bodyPr wrap="square" rtlCol="0">
            <a:spAutoFit/>
          </a:bodyPr>
          <a:lstStyle/>
          <a:p>
            <a:pPr algn="ctr"/>
            <a:r>
              <a:rPr lang="fa-IR" sz="2400" b="1" dirty="0">
                <a:latin typeface="Times New Roman" panose="02020603050405020304" pitchFamily="18" charset="0"/>
                <a:cs typeface="B Titr" panose="00000700000000000000" pitchFamily="2" charset="-78"/>
              </a:rPr>
              <a:t>مانیتور تشخیصی</a:t>
            </a:r>
            <a:endParaRPr lang="en-US" sz="2400" b="1" dirty="0">
              <a:latin typeface="Times New Roman" panose="02020603050405020304" pitchFamily="18" charset="0"/>
              <a:cs typeface="B Titr" panose="00000700000000000000" pitchFamily="2" charset="-78"/>
            </a:endParaRPr>
          </a:p>
        </p:txBody>
      </p:sp>
      <p:sp>
        <p:nvSpPr>
          <p:cNvPr id="15" name="TextBox 14">
            <a:extLst>
              <a:ext uri="{FF2B5EF4-FFF2-40B4-BE49-F238E27FC236}">
                <a16:creationId xmlns:a16="http://schemas.microsoft.com/office/drawing/2014/main" xmlns="" id="{DF61B99F-C55F-4F48-8CF6-852F8AF4DA12}"/>
              </a:ext>
            </a:extLst>
          </p:cNvPr>
          <p:cNvSpPr txBox="1"/>
          <p:nvPr/>
        </p:nvSpPr>
        <p:spPr>
          <a:xfrm>
            <a:off x="756255" y="1521437"/>
            <a:ext cx="2001419" cy="461665"/>
          </a:xfrm>
          <a:prstGeom prst="rect">
            <a:avLst/>
          </a:prstGeom>
          <a:noFill/>
        </p:spPr>
        <p:txBody>
          <a:bodyPr wrap="square" rtlCol="0">
            <a:spAutoFit/>
          </a:bodyPr>
          <a:lstStyle/>
          <a:p>
            <a:pPr algn="ctr"/>
            <a:r>
              <a:rPr lang="fa-IR" sz="2400" b="1" dirty="0">
                <a:latin typeface="Times New Roman" panose="02020603050405020304" pitchFamily="18" charset="0"/>
                <a:cs typeface="B Titr" panose="00000700000000000000" pitchFamily="2" charset="-78"/>
              </a:rPr>
              <a:t>مانیتور نرم افزار</a:t>
            </a:r>
            <a:endParaRPr lang="en-US" sz="2400" b="1" dirty="0">
              <a:latin typeface="Times New Roman" panose="02020603050405020304" pitchFamily="18" charset="0"/>
              <a:cs typeface="B Titr" panose="00000700000000000000" pitchFamily="2" charset="-78"/>
            </a:endParaRPr>
          </a:p>
        </p:txBody>
      </p:sp>
      <p:cxnSp>
        <p:nvCxnSpPr>
          <p:cNvPr id="7" name="Straight Arrow Connector 6">
            <a:extLst>
              <a:ext uri="{FF2B5EF4-FFF2-40B4-BE49-F238E27FC236}">
                <a16:creationId xmlns:a16="http://schemas.microsoft.com/office/drawing/2014/main" xmlns="" id="{771B559E-2017-44CB-875C-FA6A417E8067}"/>
              </a:ext>
            </a:extLst>
          </p:cNvPr>
          <p:cNvCxnSpPr/>
          <p:nvPr/>
        </p:nvCxnSpPr>
        <p:spPr>
          <a:xfrm>
            <a:off x="2178996" y="882584"/>
            <a:ext cx="578678" cy="55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F5793992-2630-4BDF-A1D1-63ABD6C7D668}"/>
              </a:ext>
            </a:extLst>
          </p:cNvPr>
          <p:cNvCxnSpPr/>
          <p:nvPr/>
        </p:nvCxnSpPr>
        <p:spPr>
          <a:xfrm flipH="1">
            <a:off x="3612586" y="1163539"/>
            <a:ext cx="531397" cy="1011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830E70A3-DC0C-4838-92E7-1A8268D878E4}"/>
              </a:ext>
            </a:extLst>
          </p:cNvPr>
          <p:cNvCxnSpPr>
            <a:stCxn id="15" idx="2"/>
          </p:cNvCxnSpPr>
          <p:nvPr/>
        </p:nvCxnSpPr>
        <p:spPr>
          <a:xfrm>
            <a:off x="1756965" y="1983102"/>
            <a:ext cx="1000709" cy="1169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829F685E-D165-4CF7-A8A1-FBB57E527944}"/>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86821767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E6B48F1B-9E23-4C59-B072-22F9D18A08D1}"/>
              </a:ext>
            </a:extLst>
          </p:cNvPr>
          <p:cNvSpPr txBox="1"/>
          <p:nvPr/>
        </p:nvSpPr>
        <p:spPr>
          <a:xfrm>
            <a:off x="9255751" y="730436"/>
            <a:ext cx="2532668" cy="584775"/>
          </a:xfrm>
          <a:prstGeom prst="rect">
            <a:avLst/>
          </a:prstGeom>
          <a:noFill/>
        </p:spPr>
        <p:txBody>
          <a:bodyPr wrap="square" rtlCol="0">
            <a:spAutoFit/>
          </a:bodyPr>
          <a:lstStyle/>
          <a:p>
            <a:pPr algn="ctr" rtl="1"/>
            <a:r>
              <a:rPr lang="fa-IR" sz="3200" b="1" dirty="0">
                <a:latin typeface="Times New Roman" panose="02020603050405020304" pitchFamily="18" charset="0"/>
                <a:cs typeface="B Titr" panose="00000700000000000000" pitchFamily="2" charset="-78"/>
              </a:rPr>
              <a:t>تیوب اشعه </a:t>
            </a:r>
            <a:r>
              <a:rPr lang="en-US" sz="3200" b="1" dirty="0">
                <a:latin typeface="Times New Roman" panose="02020603050405020304" pitchFamily="18" charset="0"/>
                <a:cs typeface="B Titr" panose="00000700000000000000" pitchFamily="2" charset="-78"/>
              </a:rPr>
              <a:t>X</a:t>
            </a:r>
          </a:p>
        </p:txBody>
      </p:sp>
      <p:pic>
        <p:nvPicPr>
          <p:cNvPr id="3" name="Picture 2">
            <a:extLst>
              <a:ext uri="{FF2B5EF4-FFF2-40B4-BE49-F238E27FC236}">
                <a16:creationId xmlns:a16="http://schemas.microsoft.com/office/drawing/2014/main" xmlns="" id="{028E59A6-10B7-4655-9B08-2AF1C1249947}"/>
              </a:ext>
            </a:extLst>
          </p:cNvPr>
          <p:cNvPicPr>
            <a:picLocks noChangeAspect="1"/>
          </p:cNvPicPr>
          <p:nvPr/>
        </p:nvPicPr>
        <p:blipFill>
          <a:blip r:embed="rId10"/>
          <a:stretch>
            <a:fillRect/>
          </a:stretch>
        </p:blipFill>
        <p:spPr>
          <a:xfrm>
            <a:off x="1029191" y="1839101"/>
            <a:ext cx="5066809" cy="3161994"/>
          </a:xfrm>
          <a:prstGeom prst="rect">
            <a:avLst/>
          </a:prstGeom>
        </p:spPr>
      </p:pic>
      <p:sp>
        <p:nvSpPr>
          <p:cNvPr id="13" name="TextBox 12">
            <a:extLst>
              <a:ext uri="{FF2B5EF4-FFF2-40B4-BE49-F238E27FC236}">
                <a16:creationId xmlns:a16="http://schemas.microsoft.com/office/drawing/2014/main" xmlns="" id="{E261C2DA-A4AD-4396-B4B1-816DAC44173B}"/>
              </a:ext>
            </a:extLst>
          </p:cNvPr>
          <p:cNvSpPr txBox="1"/>
          <p:nvPr/>
        </p:nvSpPr>
        <p:spPr>
          <a:xfrm>
            <a:off x="6022110" y="1630933"/>
            <a:ext cx="5850070" cy="2062103"/>
          </a:xfrm>
          <a:prstGeom prst="rect">
            <a:avLst/>
          </a:prstGeom>
          <a:noFill/>
        </p:spPr>
        <p:txBody>
          <a:bodyPr wrap="square" rtlCol="0">
            <a:spAutoFit/>
          </a:bodyPr>
          <a:lstStyle/>
          <a:p>
            <a:pPr algn="ctr" rtl="1"/>
            <a:r>
              <a:rPr lang="fa-IR" sz="3200" dirty="0">
                <a:latin typeface="B Nazanin+ Regular" panose="01000506000000020004" pitchFamily="2" charset="-78"/>
                <a:cs typeface="B Nazanin+ Regular" panose="01000506000000020004" pitchFamily="2" charset="-78"/>
              </a:rPr>
              <a:t>تیوب مورد استفاده جز مرسوم ترین تیوب ها میباشد که از نوع </a:t>
            </a:r>
            <a:r>
              <a:rPr lang="fa-IR" sz="3200" dirty="0" err="1">
                <a:latin typeface="B Nazanin+ Regular" panose="01000506000000020004" pitchFamily="2" charset="-78"/>
                <a:cs typeface="B Nazanin+ Regular" panose="01000506000000020004" pitchFamily="2" charset="-78"/>
              </a:rPr>
              <a:t>آند</a:t>
            </a:r>
            <a:r>
              <a:rPr lang="fa-IR" sz="3200" dirty="0">
                <a:latin typeface="B Nazanin+ Regular" panose="01000506000000020004" pitchFamily="2" charset="-78"/>
                <a:cs typeface="B Nazanin+ Regular" panose="01000506000000020004" pitchFamily="2" charset="-78"/>
              </a:rPr>
              <a:t> است.</a:t>
            </a:r>
          </a:p>
          <a:p>
            <a:pPr algn="ctr" rtl="1"/>
            <a:r>
              <a:rPr lang="fa-IR" sz="3200" dirty="0">
                <a:latin typeface="B Nazanin+ Regular" panose="01000506000000020004" pitchFamily="2" charset="-78"/>
                <a:cs typeface="B Nazanin+ Regular" panose="01000506000000020004" pitchFamily="2" charset="-78"/>
              </a:rPr>
              <a:t>مدل این تیوب(مورد استفاده در </a:t>
            </a:r>
            <a:r>
              <a:rPr lang="en-US" sz="3200" dirty="0">
                <a:latin typeface="B Nazanin+ Regular" panose="01000506000000020004" pitchFamily="2" charset="-78"/>
                <a:cs typeface="B Nazanin+ Regular" panose="01000506000000020004" pitchFamily="2" charset="-78"/>
              </a:rPr>
              <a:t>Hologic</a:t>
            </a:r>
            <a:r>
              <a:rPr lang="fa-IR" sz="3200" dirty="0">
                <a:latin typeface="B Nazanin+ Regular" panose="01000506000000020004" pitchFamily="2" charset="-78"/>
                <a:cs typeface="B Nazanin+ Regular" panose="01000506000000020004" pitchFamily="2" charset="-78"/>
              </a:rPr>
              <a:t> )</a:t>
            </a:r>
          </a:p>
          <a:p>
            <a:pPr algn="ctr" rtl="1"/>
            <a:r>
              <a:rPr lang="en-US" sz="3200" dirty="0">
                <a:latin typeface="B Nazanin+ Regular" panose="01000506000000020004" pitchFamily="2" charset="-78"/>
                <a:cs typeface="B Nazanin+ Regular" panose="01000506000000020004" pitchFamily="2" charset="-78"/>
              </a:rPr>
              <a:t>B-115 </a:t>
            </a:r>
            <a:r>
              <a:rPr lang="fa-IR" sz="3200" dirty="0">
                <a:latin typeface="B Nazanin+ Regular" panose="01000506000000020004" pitchFamily="2" charset="-78"/>
                <a:cs typeface="B Nazanin+ Regular" panose="01000506000000020004" pitchFamily="2" charset="-78"/>
              </a:rPr>
              <a:t> و ساخت کمپانی</a:t>
            </a:r>
            <a:r>
              <a:rPr lang="en-US" sz="3200" dirty="0">
                <a:latin typeface="B Nazanin+ Regular" panose="01000506000000020004" pitchFamily="2" charset="-78"/>
                <a:cs typeface="B Nazanin+ Regular" panose="01000506000000020004" pitchFamily="2" charset="-78"/>
              </a:rPr>
              <a:t>Varian </a:t>
            </a:r>
            <a:r>
              <a:rPr lang="fa-IR" sz="3200" dirty="0">
                <a:latin typeface="B Nazanin+ Regular" panose="01000506000000020004" pitchFamily="2" charset="-78"/>
                <a:cs typeface="B Nazanin+ Regular" panose="01000506000000020004" pitchFamily="2" charset="-78"/>
              </a:rPr>
              <a:t>می باشد.</a:t>
            </a:r>
            <a:endParaRPr lang="en-US" sz="3200" dirty="0">
              <a:latin typeface="B Nazanin+ Regular" panose="01000506000000020004" pitchFamily="2" charset="-78"/>
              <a:cs typeface="B Nazanin+ Regular" panose="01000506000000020004" pitchFamily="2" charset="-78"/>
            </a:endParaRPr>
          </a:p>
        </p:txBody>
      </p:sp>
      <p:cxnSp>
        <p:nvCxnSpPr>
          <p:cNvPr id="7" name="Straight Arrow Connector 6">
            <a:extLst>
              <a:ext uri="{FF2B5EF4-FFF2-40B4-BE49-F238E27FC236}">
                <a16:creationId xmlns:a16="http://schemas.microsoft.com/office/drawing/2014/main" xmlns="" id="{8F2B54D9-5977-4358-8EEA-8E8F86E9F935}"/>
              </a:ext>
            </a:extLst>
          </p:cNvPr>
          <p:cNvCxnSpPr/>
          <p:nvPr/>
        </p:nvCxnSpPr>
        <p:spPr>
          <a:xfrm flipH="1">
            <a:off x="1994170" y="1163539"/>
            <a:ext cx="1050587" cy="19892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E7BB4BA8-E175-43A5-915C-0D81FC3902D8}"/>
              </a:ext>
            </a:extLst>
          </p:cNvPr>
          <p:cNvSpPr txBox="1"/>
          <p:nvPr/>
        </p:nvSpPr>
        <p:spPr>
          <a:xfrm>
            <a:off x="2500008" y="567200"/>
            <a:ext cx="2791840" cy="584775"/>
          </a:xfrm>
          <a:prstGeom prst="rect">
            <a:avLst/>
          </a:prstGeom>
          <a:noFill/>
        </p:spPr>
        <p:txBody>
          <a:bodyPr wrap="square" rtlCol="0">
            <a:spAutoFit/>
          </a:bodyPr>
          <a:lstStyle/>
          <a:p>
            <a:pPr algn="ctr" rtl="1"/>
            <a:r>
              <a:rPr lang="fa-IR" sz="3200" dirty="0">
                <a:latin typeface="B Nazanin+ Regular" panose="01000506000000020004" pitchFamily="2" charset="-78"/>
                <a:cs typeface="B Nazanin+ Regular" panose="01000506000000020004" pitchFamily="2" charset="-78"/>
              </a:rPr>
              <a:t>خروجی اشعه </a:t>
            </a:r>
            <a:r>
              <a:rPr lang="en-US" sz="3200" dirty="0">
                <a:latin typeface="B Nazanin+ Regular" panose="01000506000000020004" pitchFamily="2" charset="-78"/>
                <a:cs typeface="B Nazanin+ Regular" panose="01000506000000020004" pitchFamily="2" charset="-78"/>
              </a:rPr>
              <a:t>X</a:t>
            </a:r>
          </a:p>
        </p:txBody>
      </p:sp>
      <p:sp>
        <p:nvSpPr>
          <p:cNvPr id="16" name="TextBox 15">
            <a:extLst>
              <a:ext uri="{FF2B5EF4-FFF2-40B4-BE49-F238E27FC236}">
                <a16:creationId xmlns:a16="http://schemas.microsoft.com/office/drawing/2014/main" xmlns="" id="{EFA327B4-A581-48B6-846A-3396849F97E5}"/>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09952981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E6B48F1B-9E23-4C59-B072-22F9D18A08D1}"/>
              </a:ext>
            </a:extLst>
          </p:cNvPr>
          <p:cNvSpPr txBox="1"/>
          <p:nvPr/>
        </p:nvSpPr>
        <p:spPr>
          <a:xfrm>
            <a:off x="9255751" y="730436"/>
            <a:ext cx="2532668" cy="584775"/>
          </a:xfrm>
          <a:prstGeom prst="rect">
            <a:avLst/>
          </a:prstGeom>
          <a:noFill/>
        </p:spPr>
        <p:txBody>
          <a:bodyPr wrap="square" rtlCol="0">
            <a:spAutoFit/>
          </a:bodyPr>
          <a:lstStyle/>
          <a:p>
            <a:pPr algn="ctr" rtl="1"/>
            <a:r>
              <a:rPr lang="fa-IR" sz="3200" b="1" dirty="0">
                <a:latin typeface="Times New Roman" panose="02020603050405020304" pitchFamily="18" charset="0"/>
                <a:cs typeface="B Titr" panose="00000700000000000000" pitchFamily="2" charset="-78"/>
              </a:rPr>
              <a:t>تیوب اشعه </a:t>
            </a:r>
            <a:r>
              <a:rPr lang="en-US" sz="3200" b="1" dirty="0">
                <a:latin typeface="Times New Roman" panose="02020603050405020304" pitchFamily="18" charset="0"/>
                <a:cs typeface="B Titr" panose="00000700000000000000" pitchFamily="2" charset="-78"/>
              </a:rPr>
              <a:t>X</a:t>
            </a:r>
          </a:p>
        </p:txBody>
      </p:sp>
      <p:pic>
        <p:nvPicPr>
          <p:cNvPr id="5" name="Picture 4">
            <a:extLst>
              <a:ext uri="{FF2B5EF4-FFF2-40B4-BE49-F238E27FC236}">
                <a16:creationId xmlns:a16="http://schemas.microsoft.com/office/drawing/2014/main" xmlns="" id="{A4A9C2DF-E7D7-4455-90FD-448A981CAA97}"/>
              </a:ext>
            </a:extLst>
          </p:cNvPr>
          <p:cNvPicPr>
            <a:picLocks noChangeAspect="1"/>
          </p:cNvPicPr>
          <p:nvPr/>
        </p:nvPicPr>
        <p:blipFill>
          <a:blip r:embed="rId10"/>
          <a:stretch>
            <a:fillRect/>
          </a:stretch>
        </p:blipFill>
        <p:spPr>
          <a:xfrm>
            <a:off x="1027287" y="1038695"/>
            <a:ext cx="6335047" cy="3962400"/>
          </a:xfrm>
          <a:prstGeom prst="rect">
            <a:avLst/>
          </a:prstGeom>
        </p:spPr>
      </p:pic>
      <p:sp>
        <p:nvSpPr>
          <p:cNvPr id="18" name="TextBox 17">
            <a:extLst>
              <a:ext uri="{FF2B5EF4-FFF2-40B4-BE49-F238E27FC236}">
                <a16:creationId xmlns:a16="http://schemas.microsoft.com/office/drawing/2014/main" xmlns="" id="{8EBA7761-A77E-40FE-AAA5-2306E9E57403}"/>
              </a:ext>
            </a:extLst>
          </p:cNvPr>
          <p:cNvSpPr txBox="1"/>
          <p:nvPr/>
        </p:nvSpPr>
        <p:spPr>
          <a:xfrm>
            <a:off x="6935820" y="1612865"/>
            <a:ext cx="5199005" cy="4401205"/>
          </a:xfrm>
          <a:prstGeom prst="rect">
            <a:avLst/>
          </a:prstGeom>
          <a:noFill/>
        </p:spPr>
        <p:txBody>
          <a:bodyPr wrap="square" rtlCol="0">
            <a:spAutoFit/>
          </a:bodyPr>
          <a:lstStyle/>
          <a:p>
            <a:pPr algn="just" rtl="1"/>
            <a:r>
              <a:rPr lang="fa-IR" sz="2000" dirty="0">
                <a:latin typeface="B Nazanin+ Regular" panose="01000506000000020004" pitchFamily="2" charset="-78"/>
                <a:cs typeface="B Nazanin+ Regular" panose="01000506000000020004" pitchFamily="2" charset="-78"/>
              </a:rPr>
              <a:t>پس از اینکه ولتاژ مورد نیاز در </a:t>
            </a:r>
            <a:r>
              <a:rPr lang="fa-IR" sz="2000" dirty="0" err="1">
                <a:latin typeface="B Nazanin+ Regular" panose="01000506000000020004" pitchFamily="2" charset="-78"/>
                <a:cs typeface="B Nazanin+ Regular" panose="01000506000000020004" pitchFamily="2" charset="-78"/>
              </a:rPr>
              <a:t>کاتد</a:t>
            </a:r>
            <a:r>
              <a:rPr lang="fa-IR" sz="2000" dirty="0">
                <a:latin typeface="B Nazanin+ Regular" panose="01000506000000020004" pitchFamily="2" charset="-78"/>
                <a:cs typeface="B Nazanin+ Regular" panose="01000506000000020004" pitchFamily="2" charset="-78"/>
              </a:rPr>
              <a:t> فراهم شد، الکترون ها با سرعت بالای به وجود آمده از میدان الکتریکی تشکیل شده به سطح </a:t>
            </a:r>
            <a:r>
              <a:rPr lang="fa-IR" sz="2000" dirty="0" err="1">
                <a:latin typeface="B Nazanin+ Regular" panose="01000506000000020004" pitchFamily="2" charset="-78"/>
                <a:cs typeface="B Nazanin+ Regular" panose="01000506000000020004" pitchFamily="2" charset="-78"/>
              </a:rPr>
              <a:t>آند</a:t>
            </a:r>
            <a:r>
              <a:rPr lang="fa-IR" sz="2000" dirty="0">
                <a:latin typeface="B Nazanin+ Regular" panose="01000506000000020004" pitchFamily="2" charset="-78"/>
                <a:cs typeface="B Nazanin+ Regular" panose="01000506000000020004" pitchFamily="2" charset="-78"/>
              </a:rPr>
              <a:t> که از جنس تنگستن می باشد حرکت کرده و به آن برخورد می کند. انرژی حاصل از برخورد به صورت گرما و بخشی به صورت اشعه </a:t>
            </a:r>
            <a:r>
              <a:rPr lang="en-US" sz="2000" dirty="0">
                <a:latin typeface="B Nazanin+ Regular" panose="01000506000000020004" pitchFamily="2" charset="-78"/>
                <a:cs typeface="B Nazanin+ Regular" panose="01000506000000020004" pitchFamily="2" charset="-78"/>
              </a:rPr>
              <a:t>X </a:t>
            </a:r>
            <a:r>
              <a:rPr lang="fa-IR" sz="2000" dirty="0">
                <a:latin typeface="B Nazanin+ Regular" panose="01000506000000020004" pitchFamily="2" charset="-78"/>
                <a:cs typeface="B Nazanin+ Regular" panose="01000506000000020004" pitchFamily="2" charset="-78"/>
              </a:rPr>
              <a:t> از تیوب خارج خواهد شد.</a:t>
            </a:r>
          </a:p>
          <a:p>
            <a:pPr algn="just" rtl="1"/>
            <a:r>
              <a:rPr lang="fa-IR" sz="2000" dirty="0">
                <a:latin typeface="B Nazanin+ Regular" panose="01000506000000020004" pitchFamily="2" charset="-78"/>
                <a:cs typeface="B Nazanin+ Regular" panose="01000506000000020004" pitchFamily="2" charset="-78"/>
              </a:rPr>
              <a:t>به منظور کاهش اثر گرما بخش </a:t>
            </a:r>
            <a:r>
              <a:rPr lang="fa-IR" sz="2000" dirty="0" err="1">
                <a:latin typeface="B Nazanin+ Regular" panose="01000506000000020004" pitchFamily="2" charset="-78"/>
                <a:cs typeface="B Nazanin+ Regular" panose="01000506000000020004" pitchFamily="2" charset="-78"/>
              </a:rPr>
              <a:t>آند</a:t>
            </a:r>
            <a:r>
              <a:rPr lang="fa-IR" sz="2000" dirty="0">
                <a:latin typeface="B Nazanin+ Regular" panose="01000506000000020004" pitchFamily="2" charset="-78"/>
                <a:cs typeface="B Nazanin+ Regular" panose="01000506000000020004" pitchFamily="2" charset="-78"/>
              </a:rPr>
              <a:t> به صورت چرخشی می باشد و همچنین کلیه قطعات در بخش های پوشیده از روغن های سیال می باشد تا اثر گرم شدن را خنثی کند.</a:t>
            </a:r>
            <a:endParaRPr lang="en-US" sz="2000" dirty="0">
              <a:latin typeface="B Nazanin+ Regular" panose="01000506000000020004" pitchFamily="2" charset="-78"/>
              <a:cs typeface="B Nazanin+ Regular" panose="01000506000000020004" pitchFamily="2" charset="-78"/>
            </a:endParaRPr>
          </a:p>
        </p:txBody>
      </p:sp>
      <p:sp>
        <p:nvSpPr>
          <p:cNvPr id="14" name="TextBox 13">
            <a:extLst>
              <a:ext uri="{FF2B5EF4-FFF2-40B4-BE49-F238E27FC236}">
                <a16:creationId xmlns:a16="http://schemas.microsoft.com/office/drawing/2014/main" xmlns="" id="{82E7D1DA-073E-4A9D-84A2-6F1946F8808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151287097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E6B48F1B-9E23-4C59-B072-22F9D18A08D1}"/>
              </a:ext>
            </a:extLst>
          </p:cNvPr>
          <p:cNvSpPr txBox="1"/>
          <p:nvPr/>
        </p:nvSpPr>
        <p:spPr>
          <a:xfrm>
            <a:off x="9255751" y="730436"/>
            <a:ext cx="2532668" cy="584775"/>
          </a:xfrm>
          <a:prstGeom prst="rect">
            <a:avLst/>
          </a:prstGeom>
          <a:noFill/>
        </p:spPr>
        <p:txBody>
          <a:bodyPr wrap="square" rtlCol="0">
            <a:spAutoFit/>
          </a:bodyPr>
          <a:lstStyle/>
          <a:p>
            <a:pPr algn="ctr" rtl="1"/>
            <a:r>
              <a:rPr lang="fa-IR" sz="3200" b="1" dirty="0">
                <a:latin typeface="Times New Roman" panose="02020603050405020304" pitchFamily="18" charset="0"/>
                <a:cs typeface="B Titr" panose="00000700000000000000" pitchFamily="2" charset="-78"/>
              </a:rPr>
              <a:t>تیوب اشعه </a:t>
            </a:r>
            <a:r>
              <a:rPr lang="en-US" sz="3200" b="1" dirty="0">
                <a:latin typeface="Times New Roman" panose="02020603050405020304" pitchFamily="18" charset="0"/>
                <a:cs typeface="B Titr" panose="00000700000000000000" pitchFamily="2" charset="-78"/>
              </a:rPr>
              <a:t>X</a:t>
            </a:r>
          </a:p>
        </p:txBody>
      </p:sp>
      <p:pic>
        <p:nvPicPr>
          <p:cNvPr id="3" name="Picture 2">
            <a:extLst>
              <a:ext uri="{FF2B5EF4-FFF2-40B4-BE49-F238E27FC236}">
                <a16:creationId xmlns:a16="http://schemas.microsoft.com/office/drawing/2014/main" xmlns="" id="{84A7618E-7C38-4D97-B30C-32C44B0BC00C}"/>
              </a:ext>
            </a:extLst>
          </p:cNvPr>
          <p:cNvPicPr>
            <a:picLocks noChangeAspect="1"/>
          </p:cNvPicPr>
          <p:nvPr/>
        </p:nvPicPr>
        <p:blipFill>
          <a:blip r:embed="rId10"/>
          <a:stretch>
            <a:fillRect/>
          </a:stretch>
        </p:blipFill>
        <p:spPr>
          <a:xfrm>
            <a:off x="1634246" y="1346646"/>
            <a:ext cx="9255751" cy="4055466"/>
          </a:xfrm>
          <a:prstGeom prst="rect">
            <a:avLst/>
          </a:prstGeom>
        </p:spPr>
      </p:pic>
      <p:sp>
        <p:nvSpPr>
          <p:cNvPr id="13" name="TextBox 12">
            <a:extLst>
              <a:ext uri="{FF2B5EF4-FFF2-40B4-BE49-F238E27FC236}">
                <a16:creationId xmlns:a16="http://schemas.microsoft.com/office/drawing/2014/main" xmlns="" id="{EC66FDB0-6599-4D60-B426-DA9739F4BB8C}"/>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138771307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CA999D4-8622-491C-9462-2181C52F7B32}"/>
              </a:ext>
            </a:extLst>
          </p:cNvPr>
          <p:cNvPicPr>
            <a:picLocks noChangeAspect="1"/>
          </p:cNvPicPr>
          <p:nvPr/>
        </p:nvPicPr>
        <p:blipFill>
          <a:blip r:embed="rId2"/>
          <a:stretch>
            <a:fillRect/>
          </a:stretch>
        </p:blipFill>
        <p:spPr>
          <a:xfrm>
            <a:off x="710119" y="881944"/>
            <a:ext cx="11001983" cy="5362308"/>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Tree>
    <p:extLst>
      <p:ext uri="{BB962C8B-B14F-4D97-AF65-F5344CB8AC3E}">
        <p14:creationId xmlns:p14="http://schemas.microsoft.com/office/powerpoint/2010/main" val="271767743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F723803-BDFB-4812-A471-BBCCCD7D4D26}"/>
              </a:ext>
            </a:extLst>
          </p:cNvPr>
          <p:cNvPicPr>
            <a:picLocks noChangeAspect="1"/>
          </p:cNvPicPr>
          <p:nvPr/>
        </p:nvPicPr>
        <p:blipFill>
          <a:blip r:embed="rId2"/>
          <a:stretch>
            <a:fillRect/>
          </a:stretch>
        </p:blipFill>
        <p:spPr>
          <a:xfrm>
            <a:off x="1118681" y="803385"/>
            <a:ext cx="10363200" cy="5174208"/>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Tree>
    <p:extLst>
      <p:ext uri="{BB962C8B-B14F-4D97-AF65-F5344CB8AC3E}">
        <p14:creationId xmlns:p14="http://schemas.microsoft.com/office/powerpoint/2010/main" val="21834176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9F52FB8-1589-4D12-9D09-F404B4928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4241" y="4055472"/>
            <a:ext cx="884697" cy="884697"/>
          </a:xfrm>
          <a:prstGeom prst="rect">
            <a:avLst/>
          </a:prstGeom>
        </p:spPr>
      </p:pic>
      <p:pic>
        <p:nvPicPr>
          <p:cNvPr id="14" name="Picture 13">
            <a:extLst>
              <a:ext uri="{FF2B5EF4-FFF2-40B4-BE49-F238E27FC236}">
                <a16:creationId xmlns:a16="http://schemas.microsoft.com/office/drawing/2014/main" xmlns="" id="{25635B0F-5DEE-42A2-93D9-351829AD4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4241" y="5223286"/>
            <a:ext cx="884697" cy="884697"/>
          </a:xfrm>
          <a:prstGeom prst="rect">
            <a:avLst/>
          </a:prstGeom>
        </p:spPr>
      </p:pic>
      <p:pic>
        <p:nvPicPr>
          <p:cNvPr id="16" name="Picture 15">
            <a:extLst>
              <a:ext uri="{FF2B5EF4-FFF2-40B4-BE49-F238E27FC236}">
                <a16:creationId xmlns:a16="http://schemas.microsoft.com/office/drawing/2014/main" xmlns="" id="{938380F6-FF35-4E1D-BA87-856AC359E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0254" y="1706074"/>
            <a:ext cx="852670" cy="852670"/>
          </a:xfrm>
          <a:prstGeom prst="rect">
            <a:avLst/>
          </a:prstGeom>
        </p:spPr>
      </p:pic>
      <p:pic>
        <p:nvPicPr>
          <p:cNvPr id="20" name="Picture 19">
            <a:hlinkClick r:id="rId5" action="ppaction://hlinksldjump"/>
            <a:extLst>
              <a:ext uri="{FF2B5EF4-FFF2-40B4-BE49-F238E27FC236}">
                <a16:creationId xmlns:a16="http://schemas.microsoft.com/office/drawing/2014/main" xmlns="" id="{4E40EDB3-BCF0-4EE4-A344-6A44FC7226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0255" y="570287"/>
            <a:ext cx="852669" cy="852669"/>
          </a:xfrm>
          <a:prstGeom prst="rect">
            <a:avLst/>
          </a:prstGeom>
        </p:spPr>
      </p:pic>
      <p:pic>
        <p:nvPicPr>
          <p:cNvPr id="22" name="Picture 21">
            <a:extLst>
              <a:ext uri="{FF2B5EF4-FFF2-40B4-BE49-F238E27FC236}">
                <a16:creationId xmlns:a16="http://schemas.microsoft.com/office/drawing/2014/main" xmlns="" id="{0BF04323-0062-44B1-962E-7BAA1E88B1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1343" y="2841862"/>
            <a:ext cx="930492" cy="930492"/>
          </a:xfrm>
          <a:prstGeom prst="rect">
            <a:avLst/>
          </a:prstGeom>
        </p:spPr>
      </p:pic>
      <p:sp>
        <p:nvSpPr>
          <p:cNvPr id="2" name="TextBox 1">
            <a:extLst>
              <a:ext uri="{FF2B5EF4-FFF2-40B4-BE49-F238E27FC236}">
                <a16:creationId xmlns:a16="http://schemas.microsoft.com/office/drawing/2014/main" xmlns="" id="{CCB815F7-A1EA-4FB7-986C-F40D532E6BFA}"/>
              </a:ext>
            </a:extLst>
          </p:cNvPr>
          <p:cNvSpPr txBox="1"/>
          <p:nvPr/>
        </p:nvSpPr>
        <p:spPr>
          <a:xfrm>
            <a:off x="3720615" y="740078"/>
            <a:ext cx="6782765" cy="461665"/>
          </a:xfrm>
          <a:prstGeom prst="rect">
            <a:avLst/>
          </a:prstGeom>
          <a:noFill/>
        </p:spPr>
        <p:txBody>
          <a:bodyPr wrap="square" rtlCol="0">
            <a:spAutoFit/>
          </a:bodyPr>
          <a:lstStyle/>
          <a:p>
            <a:pPr algn="r" rtl="1"/>
            <a:r>
              <a:rPr lang="fa-IR" sz="2400" b="1" dirty="0">
                <a:cs typeface="B Nazanin" panose="00000400000000000000" pitchFamily="2" charset="-78"/>
              </a:rPr>
              <a:t>مقدمه</a:t>
            </a:r>
            <a:endParaRPr lang="en-US" sz="2400" b="1" dirty="0">
              <a:cs typeface="B Nazanin" panose="00000400000000000000" pitchFamily="2" charset="-78"/>
            </a:endParaRPr>
          </a:p>
        </p:txBody>
      </p:sp>
      <p:sp>
        <p:nvSpPr>
          <p:cNvPr id="9" name="TextBox 8">
            <a:extLst>
              <a:ext uri="{FF2B5EF4-FFF2-40B4-BE49-F238E27FC236}">
                <a16:creationId xmlns:a16="http://schemas.microsoft.com/office/drawing/2014/main" xmlns="" id="{53A7080F-2232-416F-AC8B-F7DE3AE08AD5}"/>
              </a:ext>
            </a:extLst>
          </p:cNvPr>
          <p:cNvSpPr txBox="1"/>
          <p:nvPr/>
        </p:nvSpPr>
        <p:spPr>
          <a:xfrm>
            <a:off x="3720614" y="1844513"/>
            <a:ext cx="6782765" cy="461665"/>
          </a:xfrm>
          <a:prstGeom prst="rect">
            <a:avLst/>
          </a:prstGeom>
          <a:noFill/>
        </p:spPr>
        <p:txBody>
          <a:bodyPr wrap="square" rtlCol="0">
            <a:spAutoFit/>
          </a:bodyPr>
          <a:lstStyle/>
          <a:p>
            <a:pPr algn="r" rtl="1"/>
            <a:r>
              <a:rPr lang="fa-IR" sz="2400" b="1" dirty="0">
                <a:cs typeface="B Nazanin" panose="00000400000000000000" pitchFamily="2" charset="-78"/>
              </a:rPr>
              <a:t>ویژگی های سخت افزاری</a:t>
            </a:r>
            <a:endParaRPr lang="en-US" sz="2400" b="1" dirty="0">
              <a:cs typeface="B Nazanin" panose="00000400000000000000" pitchFamily="2" charset="-78"/>
            </a:endParaRPr>
          </a:p>
        </p:txBody>
      </p:sp>
      <p:sp>
        <p:nvSpPr>
          <p:cNvPr id="11" name="TextBox 10">
            <a:extLst>
              <a:ext uri="{FF2B5EF4-FFF2-40B4-BE49-F238E27FC236}">
                <a16:creationId xmlns:a16="http://schemas.microsoft.com/office/drawing/2014/main" xmlns="" id="{D0DDB5F1-C827-48A7-BA9C-C6016559884B}"/>
              </a:ext>
            </a:extLst>
          </p:cNvPr>
          <p:cNvSpPr txBox="1"/>
          <p:nvPr/>
        </p:nvSpPr>
        <p:spPr>
          <a:xfrm>
            <a:off x="3720615" y="3006068"/>
            <a:ext cx="6782765" cy="461665"/>
          </a:xfrm>
          <a:prstGeom prst="rect">
            <a:avLst/>
          </a:prstGeom>
          <a:noFill/>
        </p:spPr>
        <p:txBody>
          <a:bodyPr wrap="square" rtlCol="0">
            <a:spAutoFit/>
          </a:bodyPr>
          <a:lstStyle/>
          <a:p>
            <a:pPr algn="r" rtl="1"/>
            <a:r>
              <a:rPr lang="fa-IR" sz="2400" b="1" dirty="0">
                <a:cs typeface="B Nazanin" panose="00000400000000000000" pitchFamily="2" charset="-78"/>
              </a:rPr>
              <a:t>ویژگی های نرم افزاری</a:t>
            </a:r>
            <a:endParaRPr lang="en-US" sz="2400" b="1" dirty="0">
              <a:cs typeface="B Nazanin" panose="00000400000000000000" pitchFamily="2" charset="-78"/>
            </a:endParaRPr>
          </a:p>
        </p:txBody>
      </p:sp>
      <p:sp>
        <p:nvSpPr>
          <p:cNvPr id="12" name="TextBox 11">
            <a:extLst>
              <a:ext uri="{FF2B5EF4-FFF2-40B4-BE49-F238E27FC236}">
                <a16:creationId xmlns:a16="http://schemas.microsoft.com/office/drawing/2014/main" xmlns="" id="{1820F286-5758-4856-B40C-3C8C31BFD02A}"/>
              </a:ext>
            </a:extLst>
          </p:cNvPr>
          <p:cNvSpPr txBox="1"/>
          <p:nvPr/>
        </p:nvSpPr>
        <p:spPr>
          <a:xfrm>
            <a:off x="3720614" y="4232173"/>
            <a:ext cx="6782765" cy="461665"/>
          </a:xfrm>
          <a:prstGeom prst="rect">
            <a:avLst/>
          </a:prstGeom>
          <a:noFill/>
        </p:spPr>
        <p:txBody>
          <a:bodyPr wrap="square" rtlCol="0">
            <a:spAutoFit/>
          </a:bodyPr>
          <a:lstStyle/>
          <a:p>
            <a:pPr algn="r" rtl="1"/>
            <a:r>
              <a:rPr lang="fa-IR" sz="2400" b="1" dirty="0">
                <a:cs typeface="B Nazanin" panose="00000400000000000000" pitchFamily="2" charset="-78"/>
              </a:rPr>
              <a:t>کالیبراسیون های دستگاه</a:t>
            </a:r>
            <a:endParaRPr lang="en-US" sz="2400" b="1" dirty="0">
              <a:cs typeface="B Nazanin" panose="00000400000000000000" pitchFamily="2" charset="-78"/>
            </a:endParaRPr>
          </a:p>
        </p:txBody>
      </p:sp>
      <p:sp>
        <p:nvSpPr>
          <p:cNvPr id="13" name="TextBox 12">
            <a:extLst>
              <a:ext uri="{FF2B5EF4-FFF2-40B4-BE49-F238E27FC236}">
                <a16:creationId xmlns:a16="http://schemas.microsoft.com/office/drawing/2014/main" xmlns="" id="{B6043BAC-6AC2-4F7B-903B-A7CF9E3871CB}"/>
              </a:ext>
            </a:extLst>
          </p:cNvPr>
          <p:cNvSpPr txBox="1"/>
          <p:nvPr/>
        </p:nvSpPr>
        <p:spPr>
          <a:xfrm>
            <a:off x="3720614" y="5393728"/>
            <a:ext cx="6782765" cy="461665"/>
          </a:xfrm>
          <a:prstGeom prst="rect">
            <a:avLst/>
          </a:prstGeom>
          <a:noFill/>
        </p:spPr>
        <p:txBody>
          <a:bodyPr wrap="square" rtlCol="0">
            <a:spAutoFit/>
          </a:bodyPr>
          <a:lstStyle/>
          <a:p>
            <a:pPr algn="r" rtl="1"/>
            <a:r>
              <a:rPr lang="fa-IR" sz="2400" b="1" dirty="0">
                <a:cs typeface="B Nazanin" panose="00000400000000000000" pitchFamily="2" charset="-78"/>
              </a:rPr>
              <a:t>نگهداشت دستگاه</a:t>
            </a:r>
            <a:endParaRPr lang="en-US" sz="2400" b="1" dirty="0">
              <a:cs typeface="B Nazanin" panose="00000400000000000000" pitchFamily="2" charset="-78"/>
            </a:endParaRPr>
          </a:p>
        </p:txBody>
      </p:sp>
      <p:pic>
        <p:nvPicPr>
          <p:cNvPr id="17" name="Picture 16">
            <a:extLst>
              <a:ext uri="{FF2B5EF4-FFF2-40B4-BE49-F238E27FC236}">
                <a16:creationId xmlns:a16="http://schemas.microsoft.com/office/drawing/2014/main" xmlns="" id="{30789641-92F9-4F12-96B8-78745FC03B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5272" y="570287"/>
            <a:ext cx="945267" cy="945267"/>
          </a:xfrm>
          <a:prstGeom prst="rect">
            <a:avLst/>
          </a:prstGeom>
        </p:spPr>
      </p:pic>
    </p:spTree>
    <p:extLst>
      <p:ext uri="{BB962C8B-B14F-4D97-AF65-F5344CB8AC3E}">
        <p14:creationId xmlns:p14="http://schemas.microsoft.com/office/powerpoint/2010/main" val="14603569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pic>
        <p:nvPicPr>
          <p:cNvPr id="5" name="Picture 4">
            <a:extLst>
              <a:ext uri="{FF2B5EF4-FFF2-40B4-BE49-F238E27FC236}">
                <a16:creationId xmlns:a16="http://schemas.microsoft.com/office/drawing/2014/main" xmlns="" id="{A57637BF-BDCE-4100-984F-74FF5CC3B867}"/>
              </a:ext>
            </a:extLst>
          </p:cNvPr>
          <p:cNvPicPr>
            <a:picLocks noChangeAspect="1"/>
          </p:cNvPicPr>
          <p:nvPr/>
        </p:nvPicPr>
        <p:blipFill>
          <a:blip r:embed="rId10"/>
          <a:stretch>
            <a:fillRect/>
          </a:stretch>
        </p:blipFill>
        <p:spPr>
          <a:xfrm>
            <a:off x="1225899" y="1120684"/>
            <a:ext cx="9010650" cy="4476750"/>
          </a:xfrm>
          <a:prstGeom prst="rect">
            <a:avLst/>
          </a:prstGeom>
        </p:spPr>
      </p:pic>
    </p:spTree>
    <p:extLst>
      <p:ext uri="{BB962C8B-B14F-4D97-AF65-F5344CB8AC3E}">
        <p14:creationId xmlns:p14="http://schemas.microsoft.com/office/powerpoint/2010/main" val="115867718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CE546A-5412-4EF6-8C8D-16FB47D67783}"/>
              </a:ext>
            </a:extLst>
          </p:cNvPr>
          <p:cNvPicPr>
            <a:picLocks noChangeAspect="1"/>
          </p:cNvPicPr>
          <p:nvPr/>
        </p:nvPicPr>
        <p:blipFill>
          <a:blip r:embed="rId2"/>
          <a:stretch>
            <a:fillRect/>
          </a:stretch>
        </p:blipFill>
        <p:spPr>
          <a:xfrm>
            <a:off x="1951326" y="951712"/>
            <a:ext cx="6813017" cy="4950842"/>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Tree>
    <p:extLst>
      <p:ext uri="{BB962C8B-B14F-4D97-AF65-F5344CB8AC3E}">
        <p14:creationId xmlns:p14="http://schemas.microsoft.com/office/powerpoint/2010/main" val="182380514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pic>
        <p:nvPicPr>
          <p:cNvPr id="8" name="Picture 7">
            <a:extLst>
              <a:ext uri="{FF2B5EF4-FFF2-40B4-BE49-F238E27FC236}">
                <a16:creationId xmlns:a16="http://schemas.microsoft.com/office/drawing/2014/main" xmlns="" id="{90748864-030E-4493-899C-3B148AD716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766" y="939359"/>
            <a:ext cx="6578632" cy="4265832"/>
          </a:xfrm>
          <a:prstGeom prst="rect">
            <a:avLst/>
          </a:prstGeom>
        </p:spPr>
      </p:pic>
      <p:sp>
        <p:nvSpPr>
          <p:cNvPr id="15" name="TextBox 14">
            <a:extLst>
              <a:ext uri="{FF2B5EF4-FFF2-40B4-BE49-F238E27FC236}">
                <a16:creationId xmlns:a16="http://schemas.microsoft.com/office/drawing/2014/main" xmlns="" id="{FDF6A8B8-8542-4B4D-B706-8FCAB9D5ED2A}"/>
              </a:ext>
            </a:extLst>
          </p:cNvPr>
          <p:cNvSpPr txBox="1"/>
          <p:nvPr/>
        </p:nvSpPr>
        <p:spPr>
          <a:xfrm>
            <a:off x="7784606" y="1058694"/>
            <a:ext cx="4075889" cy="2862322"/>
          </a:xfrm>
          <a:prstGeom prst="rect">
            <a:avLst/>
          </a:prstGeom>
          <a:noFill/>
        </p:spPr>
        <p:txBody>
          <a:bodyPr wrap="square" rtlCol="0">
            <a:spAutoFit/>
          </a:bodyPr>
          <a:lstStyle/>
          <a:p>
            <a:pPr algn="r" rtl="1"/>
            <a:r>
              <a:rPr lang="fa-IR" sz="2000" dirty="0">
                <a:latin typeface="B Nazanin+ Regular" panose="01000506000000020004" pitchFamily="2" charset="-78"/>
                <a:cs typeface="B Nazanin+ Regular" panose="01000506000000020004" pitchFamily="2" charset="-78"/>
              </a:rPr>
              <a:t>همانند دستگاه تراکم استخوان</a:t>
            </a:r>
            <a:r>
              <a:rPr lang="en-US" sz="2000" dirty="0">
                <a:latin typeface="B Nazanin+ Regular" panose="01000506000000020004" pitchFamily="2" charset="-78"/>
                <a:cs typeface="B Nazanin+ Regular" panose="01000506000000020004" pitchFamily="2" charset="-78"/>
              </a:rPr>
              <a:t> </a:t>
            </a:r>
            <a:r>
              <a:rPr lang="fa-IR" sz="2000" dirty="0">
                <a:latin typeface="B Nazanin+ Regular" panose="01000506000000020004" pitchFamily="2" charset="-78"/>
                <a:cs typeface="B Nazanin+ Regular" panose="01000506000000020004" pitchFamily="2" charset="-78"/>
              </a:rPr>
              <a:t>دستگاه ماموگرافی از 4 عدد فیلتر تشکیل شده است که فیلتر های نقره و </a:t>
            </a:r>
            <a:r>
              <a:rPr lang="fa-IR" sz="2000" dirty="0" err="1">
                <a:latin typeface="B Nazanin+ Regular" panose="01000506000000020004" pitchFamily="2" charset="-78"/>
                <a:cs typeface="B Nazanin+ Regular" panose="01000506000000020004" pitchFamily="2" charset="-78"/>
              </a:rPr>
              <a:t>ردیوم</a:t>
            </a:r>
            <a:r>
              <a:rPr lang="fa-IR" sz="2000" dirty="0">
                <a:latin typeface="B Nazanin+ Regular" panose="01000506000000020004" pitchFamily="2" charset="-78"/>
                <a:cs typeface="B Nazanin+ Regular" panose="01000506000000020004" pitchFamily="2" charset="-78"/>
              </a:rPr>
              <a:t> در کلیه دستگاه های هالوژیک وجود دارد و فیلتر </a:t>
            </a:r>
            <a:r>
              <a:rPr lang="fa-IR" sz="2000" dirty="0" err="1">
                <a:latin typeface="B Nazanin+ Regular" panose="01000506000000020004" pitchFamily="2" charset="-78"/>
                <a:cs typeface="B Nazanin+ Regular" panose="01000506000000020004" pitchFamily="2" charset="-78"/>
              </a:rPr>
              <a:t>الومینیوم</a:t>
            </a:r>
            <a:r>
              <a:rPr lang="fa-IR" sz="2000" dirty="0">
                <a:latin typeface="B Nazanin+ Regular" panose="01000506000000020004" pitchFamily="2" charset="-78"/>
                <a:cs typeface="B Nazanin+ Regular" panose="01000506000000020004" pitchFamily="2" charset="-78"/>
              </a:rPr>
              <a:t> برای دستگاه های </a:t>
            </a:r>
            <a:r>
              <a:rPr lang="en-US" sz="2000" dirty="0">
                <a:latin typeface="B Nazanin+ Regular" panose="01000506000000020004" pitchFamily="2" charset="-78"/>
                <a:cs typeface="B Nazanin+ Regular" panose="01000506000000020004" pitchFamily="2" charset="-78"/>
              </a:rPr>
              <a:t>3D</a:t>
            </a:r>
            <a:r>
              <a:rPr lang="fa-IR" sz="2000" dirty="0">
                <a:latin typeface="B Nazanin+ Regular" panose="01000506000000020004" pitchFamily="2" charset="-78"/>
                <a:cs typeface="B Nazanin+ Regular" panose="01000506000000020004" pitchFamily="2" charset="-78"/>
              </a:rPr>
              <a:t> و فیلتر مس برای دستگاه های دارای </a:t>
            </a:r>
            <a:r>
              <a:rPr lang="en-US" sz="2000" dirty="0">
                <a:latin typeface="B Nazanin+ Regular" panose="01000506000000020004" pitchFamily="2" charset="-78"/>
                <a:cs typeface="B Nazanin+ Regular" panose="01000506000000020004" pitchFamily="2" charset="-78"/>
              </a:rPr>
              <a:t>Enhanced Contrast</a:t>
            </a:r>
            <a:r>
              <a:rPr lang="fa-IR" sz="2000" dirty="0">
                <a:latin typeface="B Nazanin+ Regular" panose="01000506000000020004" pitchFamily="2" charset="-78"/>
                <a:cs typeface="B Nazanin+ Regular" panose="01000506000000020004" pitchFamily="2" charset="-78"/>
              </a:rPr>
              <a:t> مورد استفاده قرار می گیرد.</a:t>
            </a:r>
          </a:p>
          <a:p>
            <a:pPr algn="r" rtl="1"/>
            <a:endParaRPr lang="fa-IR" sz="2000" dirty="0">
              <a:latin typeface="B Nazanin+ Regular" panose="01000506000000020004" pitchFamily="2" charset="-78"/>
              <a:cs typeface="B Nazanin+ Regular" panose="01000506000000020004" pitchFamily="2" charset="-78"/>
            </a:endParaRPr>
          </a:p>
          <a:p>
            <a:pPr algn="r" rtl="1"/>
            <a:r>
              <a:rPr lang="fa-IR" sz="2000" dirty="0">
                <a:latin typeface="B Nazanin+ Regular" panose="01000506000000020004" pitchFamily="2" charset="-78"/>
                <a:cs typeface="B Nazanin+ Regular" panose="01000506000000020004" pitchFamily="2" charset="-78"/>
              </a:rPr>
              <a:t>مهمترین نقش این فیلتر ها برای کاهش شدت اشعه ایکس خروجی ا تیوب اشعه </a:t>
            </a:r>
            <a:r>
              <a:rPr lang="en-US" sz="2000" dirty="0">
                <a:latin typeface="B Nazanin+ Regular" panose="01000506000000020004" pitchFamily="2" charset="-78"/>
                <a:cs typeface="B Nazanin+ Regular" panose="01000506000000020004" pitchFamily="2" charset="-78"/>
              </a:rPr>
              <a:t>X</a:t>
            </a:r>
            <a:r>
              <a:rPr lang="fa-IR" sz="2000" dirty="0">
                <a:latin typeface="B Nazanin+ Regular" panose="01000506000000020004" pitchFamily="2" charset="-78"/>
                <a:cs typeface="B Nazanin+ Regular" panose="01000506000000020004" pitchFamily="2" charset="-78"/>
              </a:rPr>
              <a:t> می باشد.</a:t>
            </a:r>
            <a:endParaRPr lang="en-US" sz="2000" dirty="0">
              <a:latin typeface="B Nazanin+ Regular" panose="01000506000000020004" pitchFamily="2" charset="-78"/>
              <a:cs typeface="B Nazanin+ Regular" panose="01000506000000020004" pitchFamily="2" charset="-78"/>
            </a:endParaRPr>
          </a:p>
        </p:txBody>
      </p:sp>
    </p:spTree>
    <p:extLst>
      <p:ext uri="{BB962C8B-B14F-4D97-AF65-F5344CB8AC3E}">
        <p14:creationId xmlns:p14="http://schemas.microsoft.com/office/powerpoint/2010/main" val="364495390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pic>
        <p:nvPicPr>
          <p:cNvPr id="3" name="Picture 2">
            <a:extLst>
              <a:ext uri="{FF2B5EF4-FFF2-40B4-BE49-F238E27FC236}">
                <a16:creationId xmlns:a16="http://schemas.microsoft.com/office/drawing/2014/main" xmlns="" id="{C3592BB7-5D24-4AD9-83E0-4BBD8AE97A7E}"/>
              </a:ext>
            </a:extLst>
          </p:cNvPr>
          <p:cNvPicPr>
            <a:picLocks noChangeAspect="1"/>
          </p:cNvPicPr>
          <p:nvPr/>
        </p:nvPicPr>
        <p:blipFill>
          <a:blip r:embed="rId10"/>
          <a:stretch>
            <a:fillRect/>
          </a:stretch>
        </p:blipFill>
        <p:spPr>
          <a:xfrm>
            <a:off x="1225899" y="987796"/>
            <a:ext cx="5746176" cy="4299626"/>
          </a:xfrm>
          <a:prstGeom prst="rect">
            <a:avLst/>
          </a:prstGeom>
        </p:spPr>
      </p:pic>
      <p:sp>
        <p:nvSpPr>
          <p:cNvPr id="14" name="TextBox 13">
            <a:extLst>
              <a:ext uri="{FF2B5EF4-FFF2-40B4-BE49-F238E27FC236}">
                <a16:creationId xmlns:a16="http://schemas.microsoft.com/office/drawing/2014/main" xmlns="" id="{0ACEAA05-8271-4988-BC0E-A3A785A12210}"/>
              </a:ext>
            </a:extLst>
          </p:cNvPr>
          <p:cNvSpPr txBox="1"/>
          <p:nvPr/>
        </p:nvSpPr>
        <p:spPr>
          <a:xfrm>
            <a:off x="7784606" y="1058694"/>
            <a:ext cx="4075889" cy="3170099"/>
          </a:xfrm>
          <a:prstGeom prst="rect">
            <a:avLst/>
          </a:prstGeom>
          <a:noFill/>
        </p:spPr>
        <p:txBody>
          <a:bodyPr wrap="square" rtlCol="0">
            <a:spAutoFit/>
          </a:bodyPr>
          <a:lstStyle/>
          <a:p>
            <a:pPr algn="r" rtl="1"/>
            <a:r>
              <a:rPr lang="fa-IR" sz="2000" dirty="0">
                <a:latin typeface="B Nazanin+ Regular" panose="01000506000000020004" pitchFamily="2" charset="-78"/>
                <a:cs typeface="B Nazanin+ Regular" panose="01000506000000020004" pitchFamily="2" charset="-78"/>
              </a:rPr>
              <a:t>یکی از مهمترین قطعات در دستگاه ماموگرافی بخش دیتکتور دیجیتال آن می باشد.</a:t>
            </a:r>
          </a:p>
          <a:p>
            <a:pPr algn="r" rtl="1"/>
            <a:r>
              <a:rPr lang="fa-IR" sz="2000" dirty="0">
                <a:latin typeface="B Nazanin+ Regular" panose="01000506000000020004" pitchFamily="2" charset="-78"/>
                <a:cs typeface="B Nazanin+ Regular" panose="01000506000000020004" pitchFamily="2" charset="-78"/>
              </a:rPr>
              <a:t>در دستگاه ماموگرافی </a:t>
            </a:r>
            <a:r>
              <a:rPr lang="en-US" sz="2000" dirty="0">
                <a:latin typeface="B Nazanin+ Regular" panose="01000506000000020004" pitchFamily="2" charset="-78"/>
                <a:cs typeface="B Nazanin+ Regular" panose="01000506000000020004" pitchFamily="2" charset="-78"/>
              </a:rPr>
              <a:t>2D </a:t>
            </a:r>
            <a:r>
              <a:rPr lang="fa-IR" sz="2000" dirty="0">
                <a:latin typeface="B Nazanin+ Regular" panose="01000506000000020004" pitchFamily="2" charset="-78"/>
                <a:cs typeface="B Nazanin+ Regular" panose="01000506000000020004" pitchFamily="2" charset="-78"/>
              </a:rPr>
              <a:t>مقدار رزولوشن این قطعه برای 140 میکرومتر می باشد و در دستگاه های </a:t>
            </a:r>
            <a:r>
              <a:rPr lang="en-US" sz="2000" dirty="0">
                <a:latin typeface="B Nazanin+ Regular" panose="01000506000000020004" pitchFamily="2" charset="-78"/>
                <a:cs typeface="B Nazanin+ Regular" panose="01000506000000020004" pitchFamily="2" charset="-78"/>
              </a:rPr>
              <a:t>3D</a:t>
            </a:r>
            <a:r>
              <a:rPr lang="fa-IR" sz="2000" dirty="0">
                <a:latin typeface="B Nazanin+ Regular" panose="01000506000000020004" pitchFamily="2" charset="-78"/>
                <a:cs typeface="B Nazanin+ Regular" panose="01000506000000020004" pitchFamily="2" charset="-78"/>
              </a:rPr>
              <a:t> مقدار دقت این قطعه 70 میکرومتر می باشد.</a:t>
            </a:r>
          </a:p>
          <a:p>
            <a:pPr algn="r" rtl="1"/>
            <a:endParaRPr lang="fa-IR" sz="2000" dirty="0">
              <a:latin typeface="B Nazanin+ Regular" panose="01000506000000020004" pitchFamily="2" charset="-78"/>
              <a:cs typeface="B Nazanin+ Regular" panose="01000506000000020004" pitchFamily="2" charset="-78"/>
            </a:endParaRPr>
          </a:p>
          <a:p>
            <a:pPr algn="r" rtl="1"/>
            <a:endParaRPr lang="fa-IR" sz="2000" dirty="0">
              <a:latin typeface="B Nazanin+ Regular" panose="01000506000000020004" pitchFamily="2" charset="-78"/>
              <a:cs typeface="B Nazanin+ Regular" panose="01000506000000020004" pitchFamily="2" charset="-78"/>
            </a:endParaRPr>
          </a:p>
          <a:p>
            <a:pPr algn="r" rtl="1"/>
            <a:r>
              <a:rPr lang="fa-IR" sz="2000" dirty="0">
                <a:latin typeface="B Nazanin+ Regular" panose="01000506000000020004" pitchFamily="2" charset="-78"/>
                <a:cs typeface="B Nazanin+ Regular" panose="01000506000000020004" pitchFamily="2" charset="-78"/>
              </a:rPr>
              <a:t>از مهمترین نکات نگهداری برای این قطعه حفظ دمای اتاق بین 18 تا 21 درجه می باشد.</a:t>
            </a:r>
            <a:endParaRPr lang="en-US" sz="2000" dirty="0">
              <a:latin typeface="B Nazanin+ Regular" panose="01000506000000020004" pitchFamily="2" charset="-78"/>
              <a:cs typeface="B Nazanin+ Regular" panose="01000506000000020004" pitchFamily="2" charset="-78"/>
            </a:endParaRPr>
          </a:p>
        </p:txBody>
      </p:sp>
    </p:spTree>
    <p:extLst>
      <p:ext uri="{BB962C8B-B14F-4D97-AF65-F5344CB8AC3E}">
        <p14:creationId xmlns:p14="http://schemas.microsoft.com/office/powerpoint/2010/main" val="100796240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5" name="TextBox 4">
            <a:extLst>
              <a:ext uri="{FF2B5EF4-FFF2-40B4-BE49-F238E27FC236}">
                <a16:creationId xmlns:a16="http://schemas.microsoft.com/office/drawing/2014/main" xmlns="" id="{7D4726BB-7248-4240-8A52-02488CF31019}"/>
              </a:ext>
            </a:extLst>
          </p:cNvPr>
          <p:cNvSpPr txBox="1"/>
          <p:nvPr/>
        </p:nvSpPr>
        <p:spPr>
          <a:xfrm>
            <a:off x="1597891" y="1080655"/>
            <a:ext cx="9799782" cy="4893647"/>
          </a:xfrm>
          <a:prstGeom prst="rect">
            <a:avLst/>
          </a:prstGeom>
          <a:noFill/>
        </p:spPr>
        <p:txBody>
          <a:bodyPr wrap="square" rtlCol="0">
            <a:spAutoFit/>
          </a:bodyPr>
          <a:lstStyle/>
          <a:p>
            <a:pPr algn="r" rtl="1"/>
            <a:r>
              <a:rPr lang="fa-IR" sz="2400" dirty="0">
                <a:cs typeface="B Nazanin" panose="00000400000000000000" pitchFamily="2" charset="-78"/>
              </a:rPr>
              <a:t>مراحل انجام اسکن ماموگرافی</a:t>
            </a:r>
          </a:p>
          <a:p>
            <a:pPr algn="r" rtl="1"/>
            <a:r>
              <a:rPr lang="fa-IR" sz="2400" dirty="0">
                <a:cs typeface="B Nazanin" panose="00000400000000000000" pitchFamily="2" charset="-78"/>
              </a:rPr>
              <a:t>1- تعیین شرایط </a:t>
            </a:r>
            <a:r>
              <a:rPr lang="en-US" sz="2400" dirty="0">
                <a:cs typeface="B Nazanin" panose="00000400000000000000" pitchFamily="2" charset="-78"/>
              </a:rPr>
              <a:t>Expose</a:t>
            </a:r>
            <a:r>
              <a:rPr lang="fa-IR" sz="2400" dirty="0">
                <a:cs typeface="B Nazanin" panose="00000400000000000000" pitchFamily="2" charset="-78"/>
              </a:rPr>
              <a:t> توسط اپراتور</a:t>
            </a:r>
          </a:p>
          <a:p>
            <a:pPr algn="r" rtl="1"/>
            <a:r>
              <a:rPr lang="fa-IR" sz="2400" dirty="0">
                <a:cs typeface="B Nazanin" panose="00000400000000000000" pitchFamily="2" charset="-78"/>
              </a:rPr>
              <a:t> شرایط </a:t>
            </a:r>
            <a:r>
              <a:rPr lang="en-US" sz="2400" dirty="0">
                <a:cs typeface="B Nazanin" panose="00000400000000000000" pitchFamily="2" charset="-78"/>
              </a:rPr>
              <a:t>Expose</a:t>
            </a:r>
            <a:r>
              <a:rPr lang="fa-IR" sz="2400" dirty="0">
                <a:cs typeface="B Nazanin" panose="00000400000000000000" pitchFamily="2" charset="-78"/>
              </a:rPr>
              <a:t> می تواند یکی از موارد زیر باشد.</a:t>
            </a:r>
          </a:p>
          <a:p>
            <a:pPr algn="r" rtl="1"/>
            <a:r>
              <a:rPr lang="fa-IR" sz="2400" dirty="0">
                <a:cs typeface="B Nazanin" panose="00000400000000000000" pitchFamily="2" charset="-78"/>
              </a:rPr>
              <a:t>    </a:t>
            </a:r>
            <a:r>
              <a:rPr lang="en-US" sz="2400" dirty="0">
                <a:cs typeface="B Nazanin" panose="00000400000000000000" pitchFamily="2" charset="-78"/>
              </a:rPr>
              <a:t>Auto-</a:t>
            </a:r>
            <a:r>
              <a:rPr lang="en-US" sz="2400" dirty="0" err="1">
                <a:cs typeface="B Nazanin" panose="00000400000000000000" pitchFamily="2" charset="-78"/>
              </a:rPr>
              <a:t>Kv</a:t>
            </a:r>
            <a:r>
              <a:rPr lang="en-US" sz="2400" dirty="0">
                <a:cs typeface="B Nazanin" panose="00000400000000000000" pitchFamily="2" charset="-78"/>
              </a:rPr>
              <a:t>  </a:t>
            </a:r>
            <a:r>
              <a:rPr lang="en-US" sz="2400" dirty="0" err="1">
                <a:cs typeface="B Nazanin" panose="00000400000000000000" pitchFamily="2" charset="-78"/>
              </a:rPr>
              <a:t>Atuo</a:t>
            </a:r>
            <a:r>
              <a:rPr lang="en-US" sz="2400" dirty="0">
                <a:cs typeface="B Nazanin" panose="00000400000000000000" pitchFamily="2" charset="-78"/>
              </a:rPr>
              <a:t>-Time Auto-Filter Manual</a:t>
            </a:r>
          </a:p>
          <a:p>
            <a:pPr algn="r" rtl="1"/>
            <a:r>
              <a:rPr lang="fa-IR" sz="2400" dirty="0">
                <a:cs typeface="B Nazanin" panose="00000400000000000000" pitchFamily="2" charset="-78"/>
              </a:rPr>
              <a:t>2- با توجه به هر کدام از شرایط اکسپوز، پس از زدن دکمه اکسپوز، اشعه </a:t>
            </a:r>
            <a:r>
              <a:rPr lang="en-US" sz="2400" dirty="0">
                <a:cs typeface="B Nazanin" panose="00000400000000000000" pitchFamily="2" charset="-78"/>
              </a:rPr>
              <a:t>X</a:t>
            </a:r>
            <a:r>
              <a:rPr lang="fa-IR" sz="2400" dirty="0">
                <a:cs typeface="B Nazanin" panose="00000400000000000000" pitchFamily="2" charset="-78"/>
              </a:rPr>
              <a:t> توسط تیوب اشعه ایکس تولید می شود.</a:t>
            </a:r>
          </a:p>
          <a:p>
            <a:pPr algn="r" rtl="1"/>
            <a:r>
              <a:rPr lang="fa-IR" sz="2400" dirty="0">
                <a:cs typeface="B Nazanin" panose="00000400000000000000" pitchFamily="2" charset="-78"/>
              </a:rPr>
              <a:t>3- اشعه از یکی از فیلتر ها عبور کرده و به </a:t>
            </a:r>
            <a:r>
              <a:rPr lang="en-US" sz="2400" dirty="0">
                <a:cs typeface="B Nazanin" panose="00000400000000000000" pitchFamily="2" charset="-78"/>
              </a:rPr>
              <a:t>Breast</a:t>
            </a:r>
            <a:r>
              <a:rPr lang="fa-IR" sz="2400" dirty="0">
                <a:cs typeface="B Nazanin" panose="00000400000000000000" pitchFamily="2" charset="-78"/>
              </a:rPr>
              <a:t> تابیده می شود.</a:t>
            </a:r>
          </a:p>
          <a:p>
            <a:pPr algn="r" rtl="1"/>
            <a:r>
              <a:rPr lang="fa-IR" sz="2400" dirty="0">
                <a:cs typeface="B Nazanin" panose="00000400000000000000" pitchFamily="2" charset="-78"/>
              </a:rPr>
              <a:t>4- تصویر دریافتی در دیتکتور دریافت شده و توسط کابل های فیبر نوری به سیستم </a:t>
            </a:r>
            <a:r>
              <a:rPr lang="en-US" sz="2400" dirty="0">
                <a:cs typeface="B Nazanin" panose="00000400000000000000" pitchFamily="2" charset="-78"/>
              </a:rPr>
              <a:t>PC</a:t>
            </a:r>
            <a:r>
              <a:rPr lang="fa-IR" sz="2400" dirty="0">
                <a:cs typeface="B Nazanin" panose="00000400000000000000" pitchFamily="2" charset="-78"/>
              </a:rPr>
              <a:t> منتقل می شود.</a:t>
            </a:r>
          </a:p>
          <a:p>
            <a:pPr algn="r" rtl="1"/>
            <a:r>
              <a:rPr lang="fa-IR" sz="2400" dirty="0">
                <a:cs typeface="B Nazanin" panose="00000400000000000000" pitchFamily="2" charset="-78"/>
              </a:rPr>
              <a:t>5- پس از پردازش تصاویر توسط نرم افزار، تصویر در مانیتور تشخیصی نمایش داده می شود.</a:t>
            </a:r>
          </a:p>
          <a:p>
            <a:pPr algn="r" rtl="1"/>
            <a:r>
              <a:rPr lang="fa-IR" sz="2400" dirty="0">
                <a:cs typeface="B Nazanin" panose="00000400000000000000" pitchFamily="2" charset="-78"/>
              </a:rPr>
              <a:t>6- این فرآیند برای دیگر نماها نیز تکرار می گردد.</a:t>
            </a:r>
          </a:p>
          <a:p>
            <a:pPr algn="r" rtl="1"/>
            <a:r>
              <a:rPr lang="fa-IR" sz="2400" dirty="0">
                <a:cs typeface="B Nazanin" panose="00000400000000000000" pitchFamily="2" charset="-78"/>
              </a:rPr>
              <a:t>7- تصاویر دریافتی توسط اپراتور بازبینی شده و از طریق سیستم </a:t>
            </a:r>
            <a:r>
              <a:rPr lang="en-US" sz="2400" dirty="0">
                <a:cs typeface="B Nazanin" panose="00000400000000000000" pitchFamily="2" charset="-78"/>
              </a:rPr>
              <a:t>DICOM</a:t>
            </a:r>
            <a:r>
              <a:rPr lang="fa-IR" sz="2400" dirty="0">
                <a:cs typeface="B Nazanin" panose="00000400000000000000" pitchFamily="2" charset="-78"/>
              </a:rPr>
              <a:t> به </a:t>
            </a:r>
            <a:r>
              <a:rPr lang="en-US" sz="2400" dirty="0">
                <a:cs typeface="B Nazanin" panose="00000400000000000000" pitchFamily="2" charset="-78"/>
              </a:rPr>
              <a:t>PACS</a:t>
            </a:r>
            <a:r>
              <a:rPr lang="fa-IR" sz="2400" dirty="0">
                <a:cs typeface="B Nazanin" panose="00000400000000000000" pitchFamily="2" charset="-78"/>
              </a:rPr>
              <a:t> ارسال می گردد.</a:t>
            </a:r>
          </a:p>
          <a:p>
            <a:pPr algn="r" rtl="1"/>
            <a:endParaRPr lang="fa-IR" sz="2400"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147896623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ویژگی های سخت افزاری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3" name="TextBox 2">
            <a:extLst>
              <a:ext uri="{FF2B5EF4-FFF2-40B4-BE49-F238E27FC236}">
                <a16:creationId xmlns:a16="http://schemas.microsoft.com/office/drawing/2014/main" xmlns="" id="{1477157A-00BE-4F07-BD4D-31ECA29AF03D}"/>
              </a:ext>
            </a:extLst>
          </p:cNvPr>
          <p:cNvSpPr txBox="1"/>
          <p:nvPr/>
        </p:nvSpPr>
        <p:spPr>
          <a:xfrm>
            <a:off x="1052945" y="1163539"/>
            <a:ext cx="10492509" cy="4247317"/>
          </a:xfrm>
          <a:prstGeom prst="rect">
            <a:avLst/>
          </a:prstGeom>
          <a:noFill/>
        </p:spPr>
        <p:txBody>
          <a:bodyPr wrap="square" rtlCol="0">
            <a:spAutoFit/>
          </a:bodyPr>
          <a:lstStyle/>
          <a:p>
            <a:pPr algn="r" rtl="1"/>
            <a:r>
              <a:rPr lang="fa-IR" dirty="0">
                <a:cs typeface="B Nazanin" panose="00000400000000000000" pitchFamily="2" charset="-78"/>
              </a:rPr>
              <a:t>برق ورودی دستگاه می تواند بر عملکرد دستگاه تاثیر بسزایی داشته باشد. </a:t>
            </a:r>
          </a:p>
          <a:p>
            <a:pPr algn="r" rtl="1"/>
            <a:endParaRPr lang="fa-IR" dirty="0">
              <a:cs typeface="B Nazanin" panose="00000400000000000000" pitchFamily="2" charset="-78"/>
            </a:endParaRPr>
          </a:p>
          <a:p>
            <a:pPr algn="l"/>
            <a:r>
              <a:rPr lang="en-US" dirty="0">
                <a:cs typeface="B Nazanin" panose="00000400000000000000" pitchFamily="2" charset="-78"/>
              </a:rPr>
              <a:t>Input Voltage Range:</a:t>
            </a:r>
          </a:p>
          <a:p>
            <a:r>
              <a:rPr lang="en-US" dirty="0">
                <a:cs typeface="B Nazanin" panose="00000400000000000000" pitchFamily="2" charset="-78"/>
              </a:rPr>
              <a:t>	</a:t>
            </a:r>
            <a:r>
              <a:rPr lang="fr-FR" dirty="0"/>
              <a:t>Mains Voltage 200/208/220/230/240 VAC ±10% </a:t>
            </a:r>
          </a:p>
          <a:p>
            <a:r>
              <a:rPr lang="fr-FR" dirty="0"/>
              <a:t/>
            </a:r>
            <a:br>
              <a:rPr lang="fr-FR" dirty="0"/>
            </a:br>
            <a:r>
              <a:rPr lang="fr-FR" dirty="0"/>
              <a:t>	</a:t>
            </a:r>
            <a:r>
              <a:rPr lang="en-US" dirty="0"/>
              <a:t>Mains Impedance</a:t>
            </a:r>
          </a:p>
          <a:p>
            <a:r>
              <a:rPr lang="en-US" dirty="0"/>
              <a:t>	      » Maximum line impedance may not exceed .2 ohms for 208/220/230/240 VAC</a:t>
            </a:r>
          </a:p>
          <a:p>
            <a:r>
              <a:rPr lang="en-US" dirty="0"/>
              <a:t>	      » Maximum line impedance my not </a:t>
            </a:r>
            <a:r>
              <a:rPr lang="en-US" dirty="0" err="1"/>
              <a:t>excced</a:t>
            </a:r>
            <a:r>
              <a:rPr lang="en-US" dirty="0"/>
              <a:t> .16 ohms for 200 VAC</a:t>
            </a:r>
          </a:p>
          <a:p>
            <a:endParaRPr lang="en-US" dirty="0"/>
          </a:p>
          <a:p>
            <a:r>
              <a:rPr lang="en-US" dirty="0"/>
              <a:t>	 Mains Frequency 50/60 Hz ±5% – Average Current over 24 hours &lt;5 A</a:t>
            </a:r>
          </a:p>
          <a:p>
            <a:endParaRPr lang="en-US" dirty="0"/>
          </a:p>
          <a:p>
            <a:r>
              <a:rPr lang="en-US" dirty="0"/>
              <a:t>	 Peak Line Current 4 A (65 A maximum for ≤ 5 seconds) </a:t>
            </a:r>
          </a:p>
          <a:p>
            <a:endParaRPr lang="en-US" dirty="0"/>
          </a:p>
          <a:p>
            <a:pPr algn="r" rtl="1"/>
            <a:r>
              <a:rPr lang="fa-IR" dirty="0">
                <a:cs typeface="B Nazanin" panose="00000400000000000000" pitchFamily="2" charset="-78"/>
              </a:rPr>
              <a:t>مقدار ولتاژ </a:t>
            </a:r>
            <a:r>
              <a:rPr lang="fa-IR" dirty="0" err="1">
                <a:cs typeface="B Nazanin" panose="00000400000000000000" pitchFamily="2" charset="-78"/>
              </a:rPr>
              <a:t>ارت</a:t>
            </a:r>
            <a:r>
              <a:rPr lang="fa-IR" dirty="0">
                <a:cs typeface="B Nazanin" panose="00000400000000000000" pitchFamily="2" charset="-78"/>
              </a:rPr>
              <a:t> نیز باید زیر 5 ولت باشد.</a:t>
            </a:r>
            <a:r>
              <a:rPr lang="en-US" dirty="0"/>
              <a:t/>
            </a:r>
            <a:br>
              <a:rPr lang="en-US" dirty="0"/>
            </a:br>
            <a:endParaRPr lang="en-US" dirty="0">
              <a:cs typeface="B Nazanin" panose="00000400000000000000" pitchFamily="2" charset="-78"/>
            </a:endParaRPr>
          </a:p>
        </p:txBody>
      </p:sp>
    </p:spTree>
    <p:extLst>
      <p:ext uri="{BB962C8B-B14F-4D97-AF65-F5344CB8AC3E}">
        <p14:creationId xmlns:p14="http://schemas.microsoft.com/office/powerpoint/2010/main" val="47927974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کالیبراسیون های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2" name="TextBox 11">
            <a:extLst>
              <a:ext uri="{FF2B5EF4-FFF2-40B4-BE49-F238E27FC236}">
                <a16:creationId xmlns:a16="http://schemas.microsoft.com/office/drawing/2014/main" xmlns="" id="{E1F14892-2E75-4685-813B-C47388C04BC8}"/>
              </a:ext>
            </a:extLst>
          </p:cNvPr>
          <p:cNvSpPr txBox="1"/>
          <p:nvPr/>
        </p:nvSpPr>
        <p:spPr>
          <a:xfrm>
            <a:off x="298914" y="1154866"/>
            <a:ext cx="10492509" cy="646331"/>
          </a:xfrm>
          <a:prstGeom prst="rect">
            <a:avLst/>
          </a:prstGeom>
          <a:noFill/>
        </p:spPr>
        <p:txBody>
          <a:bodyPr wrap="square" rtlCol="0">
            <a:spAutoFit/>
          </a:bodyPr>
          <a:lstStyle/>
          <a:p>
            <a:pPr algn="r" rtl="1"/>
            <a:r>
              <a:rPr lang="fa-IR" dirty="0">
                <a:cs typeface="B Nazanin" panose="00000400000000000000" pitchFamily="2" charset="-78"/>
              </a:rPr>
              <a:t>در دستگاه ماموگرافی 2 دسته کالیبراسیون وجود دارد که توسط اپراتور مرکز و کارشناسان شرکت پشتیبان کننده انجام می شود.</a:t>
            </a:r>
          </a:p>
          <a:p>
            <a:pPr algn="r" rtl="1"/>
            <a:r>
              <a:rPr lang="fa-IR" dirty="0">
                <a:cs typeface="B Nazanin" panose="00000400000000000000" pitchFamily="2" charset="-78"/>
              </a:rPr>
              <a:t>در جدول زیر دسته بندی ها نشان داده شده است.</a:t>
            </a:r>
            <a:endParaRPr lang="en-US" dirty="0">
              <a:cs typeface="B Nazanin" panose="00000400000000000000" pitchFamily="2" charset="-78"/>
            </a:endParaRPr>
          </a:p>
        </p:txBody>
      </p:sp>
      <p:graphicFrame>
        <p:nvGraphicFramePr>
          <p:cNvPr id="5" name="Table 4">
            <a:extLst>
              <a:ext uri="{FF2B5EF4-FFF2-40B4-BE49-F238E27FC236}">
                <a16:creationId xmlns:a16="http://schemas.microsoft.com/office/drawing/2014/main" xmlns="" id="{262685AD-87AE-4ECE-A279-77716CEF5220}"/>
              </a:ext>
            </a:extLst>
          </p:cNvPr>
          <p:cNvGraphicFramePr>
            <a:graphicFrameLocks noGrp="1"/>
          </p:cNvGraphicFramePr>
          <p:nvPr>
            <p:extLst>
              <p:ext uri="{D42A27DB-BD31-4B8C-83A1-F6EECF244321}">
                <p14:modId xmlns:p14="http://schemas.microsoft.com/office/powerpoint/2010/main" val="81851442"/>
              </p:ext>
            </p:extLst>
          </p:nvPr>
        </p:nvGraphicFramePr>
        <p:xfrm>
          <a:off x="2235199" y="1994271"/>
          <a:ext cx="8127999" cy="2966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208225336"/>
                    </a:ext>
                  </a:extLst>
                </a:gridCol>
                <a:gridCol w="2709333">
                  <a:extLst>
                    <a:ext uri="{9D8B030D-6E8A-4147-A177-3AD203B41FA5}">
                      <a16:colId xmlns:a16="http://schemas.microsoft.com/office/drawing/2014/main" xmlns="" val="2328791652"/>
                    </a:ext>
                  </a:extLst>
                </a:gridCol>
                <a:gridCol w="2709333">
                  <a:extLst>
                    <a:ext uri="{9D8B030D-6E8A-4147-A177-3AD203B41FA5}">
                      <a16:colId xmlns:a16="http://schemas.microsoft.com/office/drawing/2014/main" xmlns="" val="3840829968"/>
                    </a:ext>
                  </a:extLst>
                </a:gridCol>
              </a:tblGrid>
              <a:tr h="370840">
                <a:tc>
                  <a:txBody>
                    <a:bodyPr/>
                    <a:lstStyle/>
                    <a:p>
                      <a:pPr algn="ctr"/>
                      <a:r>
                        <a:rPr lang="fa-IR" dirty="0">
                          <a:cs typeface="B Nazanin" panose="00000400000000000000" pitchFamily="2" charset="-78"/>
                        </a:rPr>
                        <a:t>کارشناس شرکت</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اپراتور مرکز</a:t>
                      </a:r>
                      <a:endParaRPr lang="en-US" dirty="0">
                        <a:cs typeface="B Nazanin" panose="00000400000000000000" pitchFamily="2" charset="-78"/>
                      </a:endParaRPr>
                    </a:p>
                  </a:txBody>
                  <a:tcPr/>
                </a:tc>
                <a:tc>
                  <a:txBody>
                    <a:bodyPr/>
                    <a:lstStyle/>
                    <a:p>
                      <a:pPr algn="ctr"/>
                      <a:r>
                        <a:rPr lang="fa-IR" dirty="0">
                          <a:cs typeface="B Nazanin" panose="00000400000000000000" pitchFamily="2" charset="-78"/>
                        </a:rPr>
                        <a:t>نام کالیبراسیون</a:t>
                      </a:r>
                      <a:endParaRPr lang="en-US" dirty="0">
                        <a:cs typeface="B Nazanin" panose="00000400000000000000" pitchFamily="2" charset="-78"/>
                      </a:endParaRPr>
                    </a:p>
                  </a:txBody>
                  <a:tcPr/>
                </a:tc>
                <a:extLst>
                  <a:ext uri="{0D108BD9-81ED-4DB2-BD59-A6C34878D82A}">
                    <a16:rowId xmlns:a16="http://schemas.microsoft.com/office/drawing/2014/main" xmlns="" val="2475437112"/>
                  </a:ext>
                </a:extLst>
              </a:tr>
              <a:tr h="370840">
                <a:tc>
                  <a:txBody>
                    <a:bodyPr/>
                    <a:lstStyle/>
                    <a:p>
                      <a:pPr algn="ctr"/>
                      <a:endParaRPr lang="en-US"/>
                    </a:p>
                  </a:txBody>
                  <a:tcPr/>
                </a:tc>
                <a:tc>
                  <a:txBody>
                    <a:bodyPr/>
                    <a:lstStyle/>
                    <a:p>
                      <a:pPr algn="ctr"/>
                      <a:endParaRPr lang="en-US" dirty="0"/>
                    </a:p>
                  </a:txBody>
                  <a:tcPr/>
                </a:tc>
                <a:tc>
                  <a:txBody>
                    <a:bodyPr/>
                    <a:lstStyle/>
                    <a:p>
                      <a:pPr algn="ctr"/>
                      <a:r>
                        <a:rPr lang="en-US" dirty="0"/>
                        <a:t>Gain Calibration</a:t>
                      </a:r>
                    </a:p>
                  </a:txBody>
                  <a:tcPr/>
                </a:tc>
                <a:extLst>
                  <a:ext uri="{0D108BD9-81ED-4DB2-BD59-A6C34878D82A}">
                    <a16:rowId xmlns:a16="http://schemas.microsoft.com/office/drawing/2014/main" xmlns="" val="171307914"/>
                  </a:ext>
                </a:extLst>
              </a:tr>
              <a:tr h="370840">
                <a:tc>
                  <a:txBody>
                    <a:bodyPr/>
                    <a:lstStyle/>
                    <a:p>
                      <a:pPr algn="ctr"/>
                      <a:endParaRPr lang="en-US"/>
                    </a:p>
                  </a:txBody>
                  <a:tcPr/>
                </a:tc>
                <a:tc>
                  <a:txBody>
                    <a:bodyPr/>
                    <a:lstStyle/>
                    <a:p>
                      <a:pPr algn="ctr"/>
                      <a:endParaRPr lang="en-US" dirty="0"/>
                    </a:p>
                  </a:txBody>
                  <a:tcPr/>
                </a:tc>
                <a:tc>
                  <a:txBody>
                    <a:bodyPr/>
                    <a:lstStyle/>
                    <a:p>
                      <a:pPr algn="ctr"/>
                      <a:r>
                        <a:rPr lang="en-US" dirty="0"/>
                        <a:t>Artifact Evaluation</a:t>
                      </a:r>
                    </a:p>
                  </a:txBody>
                  <a:tcPr/>
                </a:tc>
                <a:extLst>
                  <a:ext uri="{0D108BD9-81ED-4DB2-BD59-A6C34878D82A}">
                    <a16:rowId xmlns:a16="http://schemas.microsoft.com/office/drawing/2014/main" xmlns="" val="3909010325"/>
                  </a:ext>
                </a:extLst>
              </a:tr>
              <a:tr h="370840">
                <a:tc>
                  <a:txBody>
                    <a:bodyPr/>
                    <a:lstStyle/>
                    <a:p>
                      <a:pPr algn="ctr"/>
                      <a:endParaRPr lang="en-US"/>
                    </a:p>
                  </a:txBody>
                  <a:tcPr/>
                </a:tc>
                <a:tc>
                  <a:txBody>
                    <a:bodyPr/>
                    <a:lstStyle/>
                    <a:p>
                      <a:pPr algn="ctr"/>
                      <a:endParaRPr lang="en-US"/>
                    </a:p>
                  </a:txBody>
                  <a:tcPr/>
                </a:tc>
                <a:tc>
                  <a:txBody>
                    <a:bodyPr/>
                    <a:lstStyle/>
                    <a:p>
                      <a:pPr algn="ctr"/>
                      <a:r>
                        <a:rPr lang="en-US" dirty="0"/>
                        <a:t>Geometry Calibration</a:t>
                      </a:r>
                    </a:p>
                  </a:txBody>
                  <a:tcPr/>
                </a:tc>
                <a:extLst>
                  <a:ext uri="{0D108BD9-81ED-4DB2-BD59-A6C34878D82A}">
                    <a16:rowId xmlns:a16="http://schemas.microsoft.com/office/drawing/2014/main" xmlns="" val="4256191305"/>
                  </a:ext>
                </a:extLst>
              </a:tr>
              <a:tr h="370840">
                <a:tc>
                  <a:txBody>
                    <a:bodyPr/>
                    <a:lstStyle/>
                    <a:p>
                      <a:pPr algn="ctr"/>
                      <a:endParaRPr lang="en-US"/>
                    </a:p>
                  </a:txBody>
                  <a:tcPr/>
                </a:tc>
                <a:tc>
                  <a:txBody>
                    <a:bodyPr/>
                    <a:lstStyle/>
                    <a:p>
                      <a:pPr algn="ctr"/>
                      <a:endParaRPr lang="en-US"/>
                    </a:p>
                  </a:txBody>
                  <a:tcPr/>
                </a:tc>
                <a:tc>
                  <a:txBody>
                    <a:bodyPr/>
                    <a:lstStyle/>
                    <a:p>
                      <a:pPr algn="ctr"/>
                      <a:r>
                        <a:rPr lang="en-US" dirty="0"/>
                        <a:t>AEC</a:t>
                      </a:r>
                    </a:p>
                  </a:txBody>
                  <a:tcPr/>
                </a:tc>
                <a:extLst>
                  <a:ext uri="{0D108BD9-81ED-4DB2-BD59-A6C34878D82A}">
                    <a16:rowId xmlns:a16="http://schemas.microsoft.com/office/drawing/2014/main" xmlns="" val="3986227969"/>
                  </a:ext>
                </a:extLst>
              </a:tr>
              <a:tr h="370840">
                <a:tc>
                  <a:txBody>
                    <a:bodyPr/>
                    <a:lstStyle/>
                    <a:p>
                      <a:pPr algn="ctr"/>
                      <a:endParaRPr lang="en-US"/>
                    </a:p>
                  </a:txBody>
                  <a:tcPr/>
                </a:tc>
                <a:tc>
                  <a:txBody>
                    <a:bodyPr/>
                    <a:lstStyle/>
                    <a:p>
                      <a:pPr algn="ctr"/>
                      <a:endParaRPr lang="en-US" dirty="0"/>
                    </a:p>
                  </a:txBody>
                  <a:tcPr/>
                </a:tc>
                <a:tc>
                  <a:txBody>
                    <a:bodyPr/>
                    <a:lstStyle/>
                    <a:p>
                      <a:pPr algn="ctr"/>
                      <a:r>
                        <a:rPr lang="en-US" dirty="0"/>
                        <a:t>HVL</a:t>
                      </a:r>
                    </a:p>
                  </a:txBody>
                  <a:tcPr/>
                </a:tc>
                <a:extLst>
                  <a:ext uri="{0D108BD9-81ED-4DB2-BD59-A6C34878D82A}">
                    <a16:rowId xmlns:a16="http://schemas.microsoft.com/office/drawing/2014/main" xmlns="" val="2634699449"/>
                  </a:ext>
                </a:extLst>
              </a:tr>
              <a:tr h="370840">
                <a:tc>
                  <a:txBody>
                    <a:bodyPr/>
                    <a:lstStyle/>
                    <a:p>
                      <a:pPr algn="ctr"/>
                      <a:endParaRPr lang="en-US"/>
                    </a:p>
                  </a:txBody>
                  <a:tcPr/>
                </a:tc>
                <a:tc>
                  <a:txBody>
                    <a:bodyPr/>
                    <a:lstStyle/>
                    <a:p>
                      <a:pPr algn="ctr"/>
                      <a:endParaRPr lang="en-US"/>
                    </a:p>
                  </a:txBody>
                  <a:tcPr/>
                </a:tc>
                <a:tc>
                  <a:txBody>
                    <a:bodyPr/>
                    <a:lstStyle/>
                    <a:p>
                      <a:pPr algn="ctr"/>
                      <a:r>
                        <a:rPr lang="en-US" dirty="0"/>
                        <a:t>Paddle Calibration</a:t>
                      </a:r>
                    </a:p>
                  </a:txBody>
                  <a:tcPr/>
                </a:tc>
                <a:extLst>
                  <a:ext uri="{0D108BD9-81ED-4DB2-BD59-A6C34878D82A}">
                    <a16:rowId xmlns:a16="http://schemas.microsoft.com/office/drawing/2014/main" xmlns="" val="3115612232"/>
                  </a:ext>
                </a:extLst>
              </a:tr>
              <a:tr h="370840">
                <a:tc>
                  <a:txBody>
                    <a:bodyPr/>
                    <a:lstStyle/>
                    <a:p>
                      <a:pPr algn="ctr"/>
                      <a:endParaRPr lang="en-US"/>
                    </a:p>
                  </a:txBody>
                  <a:tcPr/>
                </a:tc>
                <a:tc>
                  <a:txBody>
                    <a:bodyPr/>
                    <a:lstStyle/>
                    <a:p>
                      <a:pPr algn="ctr"/>
                      <a:endParaRPr lang="en-US"/>
                    </a:p>
                  </a:txBody>
                  <a:tcPr/>
                </a:tc>
                <a:tc>
                  <a:txBody>
                    <a:bodyPr/>
                    <a:lstStyle/>
                    <a:p>
                      <a:pPr algn="ctr"/>
                      <a:r>
                        <a:rPr lang="en-US" dirty="0"/>
                        <a:t>X-Ray Calibration</a:t>
                      </a:r>
                    </a:p>
                  </a:txBody>
                  <a:tcPr/>
                </a:tc>
                <a:extLst>
                  <a:ext uri="{0D108BD9-81ED-4DB2-BD59-A6C34878D82A}">
                    <a16:rowId xmlns:a16="http://schemas.microsoft.com/office/drawing/2014/main" xmlns="" val="4151760820"/>
                  </a:ext>
                </a:extLst>
              </a:tr>
            </a:tbl>
          </a:graphicData>
        </a:graphic>
      </p:graphicFrame>
      <p:sp>
        <p:nvSpPr>
          <p:cNvPr id="7" name="Oval 6">
            <a:extLst>
              <a:ext uri="{FF2B5EF4-FFF2-40B4-BE49-F238E27FC236}">
                <a16:creationId xmlns:a16="http://schemas.microsoft.com/office/drawing/2014/main" xmlns="" id="{994BF992-EC2B-4AD6-8ABF-8E4122FA2D78}"/>
              </a:ext>
            </a:extLst>
          </p:cNvPr>
          <p:cNvSpPr/>
          <p:nvPr/>
        </p:nvSpPr>
        <p:spPr>
          <a:xfrm>
            <a:off x="6096000" y="2864602"/>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724F91A3-196D-40E7-AE2E-D1C50E123816}"/>
              </a:ext>
            </a:extLst>
          </p:cNvPr>
          <p:cNvSpPr/>
          <p:nvPr/>
        </p:nvSpPr>
        <p:spPr>
          <a:xfrm>
            <a:off x="6096000" y="2411099"/>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6D83CF9E-DDF3-4491-8180-711B4F29EA0E}"/>
              </a:ext>
            </a:extLst>
          </p:cNvPr>
          <p:cNvSpPr/>
          <p:nvPr/>
        </p:nvSpPr>
        <p:spPr>
          <a:xfrm>
            <a:off x="6096000" y="3196017"/>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8B290DF1-0E51-455D-970F-C533928FA5D2}"/>
              </a:ext>
            </a:extLst>
          </p:cNvPr>
          <p:cNvSpPr/>
          <p:nvPr/>
        </p:nvSpPr>
        <p:spPr>
          <a:xfrm>
            <a:off x="3472873" y="2411099"/>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DE914E70-012C-4610-BFF9-2B2E3421802E}"/>
              </a:ext>
            </a:extLst>
          </p:cNvPr>
          <p:cNvSpPr/>
          <p:nvPr/>
        </p:nvSpPr>
        <p:spPr>
          <a:xfrm>
            <a:off x="3472873" y="2812636"/>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744D7931-1BB7-40C6-9055-70C9D64E1F07}"/>
              </a:ext>
            </a:extLst>
          </p:cNvPr>
          <p:cNvSpPr/>
          <p:nvPr/>
        </p:nvSpPr>
        <p:spPr>
          <a:xfrm>
            <a:off x="3472872" y="3225994"/>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01BD66B6-D8DA-4C0B-BBE3-174B643D1D79}"/>
              </a:ext>
            </a:extLst>
          </p:cNvPr>
          <p:cNvSpPr/>
          <p:nvPr/>
        </p:nvSpPr>
        <p:spPr>
          <a:xfrm>
            <a:off x="3472872" y="3581745"/>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A87507A7-78BF-4BF7-8D1A-B0F7724E255E}"/>
              </a:ext>
            </a:extLst>
          </p:cNvPr>
          <p:cNvSpPr/>
          <p:nvPr/>
        </p:nvSpPr>
        <p:spPr>
          <a:xfrm>
            <a:off x="3472872" y="3947069"/>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8DD35576-AEC2-4EB9-84DD-0D8FACF33B5A}"/>
              </a:ext>
            </a:extLst>
          </p:cNvPr>
          <p:cNvSpPr/>
          <p:nvPr/>
        </p:nvSpPr>
        <p:spPr>
          <a:xfrm>
            <a:off x="3472872" y="4312393"/>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2CDA9B97-AA1E-4AD0-8F8C-8E87C088AAD2}"/>
              </a:ext>
            </a:extLst>
          </p:cNvPr>
          <p:cNvSpPr/>
          <p:nvPr/>
        </p:nvSpPr>
        <p:spPr>
          <a:xfrm>
            <a:off x="3472872" y="4697051"/>
            <a:ext cx="212437" cy="1902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98444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کالیبراسیون های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2" name="TextBox 11">
            <a:extLst>
              <a:ext uri="{FF2B5EF4-FFF2-40B4-BE49-F238E27FC236}">
                <a16:creationId xmlns:a16="http://schemas.microsoft.com/office/drawing/2014/main" xmlns="" id="{E1F14892-2E75-4685-813B-C47388C04BC8}"/>
              </a:ext>
            </a:extLst>
          </p:cNvPr>
          <p:cNvSpPr txBox="1"/>
          <p:nvPr/>
        </p:nvSpPr>
        <p:spPr>
          <a:xfrm>
            <a:off x="4350328" y="1584542"/>
            <a:ext cx="7195776" cy="3785652"/>
          </a:xfrm>
          <a:prstGeom prst="rect">
            <a:avLst/>
          </a:prstGeom>
          <a:noFill/>
        </p:spPr>
        <p:txBody>
          <a:bodyPr wrap="square" rtlCol="0">
            <a:spAutoFit/>
          </a:bodyPr>
          <a:lstStyle/>
          <a:p>
            <a:pPr algn="just" rtl="1"/>
            <a:r>
              <a:rPr lang="fa-IR" sz="2400" dirty="0">
                <a:cs typeface="B Nazanin" panose="00000400000000000000" pitchFamily="2" charset="-78"/>
              </a:rPr>
              <a:t>برای کالیبراسیون </a:t>
            </a:r>
            <a:r>
              <a:rPr lang="en-US" sz="2400" dirty="0">
                <a:cs typeface="B Nazanin" panose="00000400000000000000" pitchFamily="2" charset="-78"/>
              </a:rPr>
              <a:t>Gain </a:t>
            </a:r>
            <a:r>
              <a:rPr lang="fa-IR" sz="2400" dirty="0">
                <a:cs typeface="B Nazanin" panose="00000400000000000000" pitchFamily="2" charset="-78"/>
              </a:rPr>
              <a:t> و </a:t>
            </a:r>
            <a:r>
              <a:rPr lang="en-US" sz="2400" dirty="0">
                <a:cs typeface="B Nazanin" panose="00000400000000000000" pitchFamily="2" charset="-78"/>
              </a:rPr>
              <a:t>Artifact Evaluation</a:t>
            </a:r>
            <a:r>
              <a:rPr lang="fa-IR" sz="2400" dirty="0">
                <a:cs typeface="B Nazanin" panose="00000400000000000000" pitchFamily="2" charset="-78"/>
              </a:rPr>
              <a:t> نیاز به فانتوم </a:t>
            </a:r>
            <a:r>
              <a:rPr lang="fa-IR" sz="2400" dirty="0" err="1">
                <a:cs typeface="B Nazanin" panose="00000400000000000000" pitchFamily="2" charset="-78"/>
              </a:rPr>
              <a:t>اکرلیک</a:t>
            </a:r>
            <a:r>
              <a:rPr lang="fa-IR" sz="2400" dirty="0">
                <a:cs typeface="B Nazanin" panose="00000400000000000000" pitchFamily="2" charset="-78"/>
              </a:rPr>
              <a:t> می باشد.</a:t>
            </a:r>
          </a:p>
          <a:p>
            <a:pPr algn="just" rtl="1"/>
            <a:r>
              <a:rPr lang="fa-IR" sz="2400" dirty="0">
                <a:cs typeface="B Nazanin" panose="00000400000000000000" pitchFamily="2" charset="-78"/>
              </a:rPr>
              <a:t>برای انجام این </a:t>
            </a:r>
            <a:r>
              <a:rPr lang="fa-IR" sz="2400" dirty="0" err="1">
                <a:cs typeface="B Nazanin" panose="00000400000000000000" pitchFamily="2" charset="-78"/>
              </a:rPr>
              <a:t>کالیراسیون</a:t>
            </a:r>
            <a:r>
              <a:rPr lang="fa-IR" sz="2400" dirty="0">
                <a:cs typeface="B Nazanin" panose="00000400000000000000" pitchFamily="2" charset="-78"/>
              </a:rPr>
              <a:t> کلیه </a:t>
            </a:r>
            <a:r>
              <a:rPr lang="fa-IR" sz="2400" dirty="0" err="1">
                <a:cs typeface="B Nazanin" panose="00000400000000000000" pitchFamily="2" charset="-78"/>
              </a:rPr>
              <a:t>پدل</a:t>
            </a:r>
            <a:r>
              <a:rPr lang="fa-IR" sz="2400" dirty="0">
                <a:cs typeface="B Nazanin" panose="00000400000000000000" pitchFamily="2" charset="-78"/>
              </a:rPr>
              <a:t> ها باید از دستگاه </a:t>
            </a:r>
            <a:r>
              <a:rPr lang="fa-IR" sz="2400" dirty="0" err="1">
                <a:cs typeface="B Nazanin" panose="00000400000000000000" pitchFamily="2" charset="-78"/>
              </a:rPr>
              <a:t>مامو</a:t>
            </a:r>
            <a:r>
              <a:rPr lang="fa-IR" sz="2400" dirty="0">
                <a:cs typeface="B Nazanin" panose="00000400000000000000" pitchFamily="2" charset="-78"/>
              </a:rPr>
              <a:t> جدا شده و فانتوم را روی سطح دیتکتور را طوری قرار می دهیم تا کل سطح آن را بپوشاند و سپس مراحل کالیبراسیون را انجام می دهیم.</a:t>
            </a: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هدف از انجام این کالیبراسیون تنظیم مقدار </a:t>
            </a:r>
            <a:r>
              <a:rPr lang="en-US" sz="2400" dirty="0">
                <a:cs typeface="B Nazanin" panose="00000400000000000000" pitchFamily="2" charset="-78"/>
              </a:rPr>
              <a:t>Gain</a:t>
            </a:r>
            <a:r>
              <a:rPr lang="fa-IR" sz="2400" dirty="0">
                <a:cs typeface="B Nazanin" panose="00000400000000000000" pitchFamily="2" charset="-78"/>
              </a:rPr>
              <a:t> برای کلیه </a:t>
            </a:r>
            <a:r>
              <a:rPr lang="fa-IR" sz="2400" dirty="0" err="1">
                <a:cs typeface="B Nazanin" panose="00000400000000000000" pitchFamily="2" charset="-78"/>
              </a:rPr>
              <a:t>پیکسل</a:t>
            </a:r>
            <a:r>
              <a:rPr lang="fa-IR" sz="2400" dirty="0">
                <a:cs typeface="B Nazanin" panose="00000400000000000000" pitchFamily="2" charset="-78"/>
              </a:rPr>
              <a:t> های بخش دیتکتور می باشد و برای انجام این کار دستگاه باید حداقل 30 دقیقه روشن باشد و از آخرین بیمار گذشته باشد.</a:t>
            </a:r>
            <a:endParaRPr lang="en-US" sz="2400" dirty="0">
              <a:cs typeface="B Nazanin" panose="00000400000000000000" pitchFamily="2" charset="-78"/>
            </a:endParaRPr>
          </a:p>
        </p:txBody>
      </p:sp>
      <p:pic>
        <p:nvPicPr>
          <p:cNvPr id="1026" name="Picture 2" descr="Hologic Selenia Acrylic Test Gain Phantom – Radiology OneSource, Inc.">
            <a:extLst>
              <a:ext uri="{FF2B5EF4-FFF2-40B4-BE49-F238E27FC236}">
                <a16:creationId xmlns:a16="http://schemas.microsoft.com/office/drawing/2014/main" xmlns="" id="{C4FD48FE-DE57-44B8-97B0-5D99490D271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0577" y="1716990"/>
            <a:ext cx="2833856" cy="380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7473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کالیبراسیون های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pic>
        <p:nvPicPr>
          <p:cNvPr id="1026" name="Picture 2" descr="Hologic Selenia Acrylic Test Gain Phantom – Radiology OneSource, Inc.">
            <a:extLst>
              <a:ext uri="{FF2B5EF4-FFF2-40B4-BE49-F238E27FC236}">
                <a16:creationId xmlns:a16="http://schemas.microsoft.com/office/drawing/2014/main" xmlns="" id="{C4FD48FE-DE57-44B8-97B0-5D99490D271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0577" y="1716990"/>
            <a:ext cx="2833856" cy="38007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13A5E403-FF37-4F08-9C16-2F07AB0F502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6270" b="21234"/>
          <a:stretch/>
        </p:blipFill>
        <p:spPr>
          <a:xfrm>
            <a:off x="4726750" y="1238654"/>
            <a:ext cx="3201293" cy="4971729"/>
          </a:xfrm>
          <a:prstGeom prst="rect">
            <a:avLst/>
          </a:prstGeom>
        </p:spPr>
      </p:pic>
      <p:sp>
        <p:nvSpPr>
          <p:cNvPr id="15" name="TextBox 14">
            <a:extLst>
              <a:ext uri="{FF2B5EF4-FFF2-40B4-BE49-F238E27FC236}">
                <a16:creationId xmlns:a16="http://schemas.microsoft.com/office/drawing/2014/main" xmlns="" id="{38EDF6C1-EA77-4E16-A2D0-32FB5D9B2605}"/>
              </a:ext>
            </a:extLst>
          </p:cNvPr>
          <p:cNvSpPr txBox="1"/>
          <p:nvPr/>
        </p:nvSpPr>
        <p:spPr>
          <a:xfrm>
            <a:off x="8211127" y="1584542"/>
            <a:ext cx="3334977" cy="2246769"/>
          </a:xfrm>
          <a:prstGeom prst="rect">
            <a:avLst/>
          </a:prstGeom>
          <a:noFill/>
        </p:spPr>
        <p:txBody>
          <a:bodyPr wrap="square" rtlCol="0">
            <a:spAutoFit/>
          </a:bodyPr>
          <a:lstStyle/>
          <a:p>
            <a:pPr algn="just" rtl="1"/>
            <a:r>
              <a:rPr lang="fa-IR" sz="2800" dirty="0">
                <a:cs typeface="B Nazanin" panose="00000400000000000000" pitchFamily="2" charset="-78"/>
              </a:rPr>
              <a:t>این کالیبراسیون توسط اپراتور و کارشناسان فنی می تواند انجام شود.</a:t>
            </a:r>
          </a:p>
          <a:p>
            <a:pPr algn="just" rtl="1"/>
            <a:r>
              <a:rPr lang="fa-IR" sz="2800" dirty="0">
                <a:cs typeface="B Nazanin" panose="00000400000000000000" pitchFamily="2" charset="-78"/>
              </a:rPr>
              <a:t>بهتر است تا هر دو هفته یک بار این پروسه طی شود.</a:t>
            </a:r>
            <a:endParaRPr lang="en-US" sz="2800" dirty="0">
              <a:cs typeface="B Nazanin" panose="00000400000000000000" pitchFamily="2" charset="-78"/>
            </a:endParaRPr>
          </a:p>
        </p:txBody>
      </p:sp>
    </p:spTree>
    <p:extLst>
      <p:ext uri="{BB962C8B-B14F-4D97-AF65-F5344CB8AC3E}">
        <p14:creationId xmlns:p14="http://schemas.microsoft.com/office/powerpoint/2010/main" val="197642326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کالیبراسیون های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pic>
        <p:nvPicPr>
          <p:cNvPr id="1026" name="Picture 2" descr="Hologic Selenia Acrylic Test Gain Phantom – Radiology OneSource, Inc.">
            <a:extLst>
              <a:ext uri="{FF2B5EF4-FFF2-40B4-BE49-F238E27FC236}">
                <a16:creationId xmlns:a16="http://schemas.microsoft.com/office/drawing/2014/main" xmlns="" id="{C4FD48FE-DE57-44B8-97B0-5D99490D271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0577" y="1716990"/>
            <a:ext cx="2833856" cy="38007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83F4B17D-DA53-420E-872F-D9109681A441}"/>
              </a:ext>
            </a:extLst>
          </p:cNvPr>
          <p:cNvSpPr txBox="1"/>
          <p:nvPr/>
        </p:nvSpPr>
        <p:spPr>
          <a:xfrm>
            <a:off x="8303492" y="932706"/>
            <a:ext cx="3242612" cy="461665"/>
          </a:xfrm>
          <a:prstGeom prst="rect">
            <a:avLst/>
          </a:prstGeom>
          <a:noFill/>
        </p:spPr>
        <p:txBody>
          <a:bodyPr wrap="square" rtlCol="0">
            <a:spAutoFit/>
          </a:bodyPr>
          <a:lstStyle/>
          <a:p>
            <a:pPr algn="r" rtl="1"/>
            <a:r>
              <a:rPr lang="en-US" sz="2400" b="1" dirty="0">
                <a:cs typeface="B Titr" panose="00000700000000000000" pitchFamily="2" charset="-78"/>
              </a:rPr>
              <a:t>Artifact Evaluation</a:t>
            </a:r>
          </a:p>
        </p:txBody>
      </p:sp>
      <p:sp>
        <p:nvSpPr>
          <p:cNvPr id="14" name="TextBox 13">
            <a:extLst>
              <a:ext uri="{FF2B5EF4-FFF2-40B4-BE49-F238E27FC236}">
                <a16:creationId xmlns:a16="http://schemas.microsoft.com/office/drawing/2014/main" xmlns="" id="{7FCFB4FB-7C9B-41A7-9250-EAE3BFE94EF4}"/>
              </a:ext>
            </a:extLst>
          </p:cNvPr>
          <p:cNvSpPr txBox="1"/>
          <p:nvPr/>
        </p:nvSpPr>
        <p:spPr>
          <a:xfrm>
            <a:off x="4941455" y="1437859"/>
            <a:ext cx="6604649" cy="3785652"/>
          </a:xfrm>
          <a:prstGeom prst="rect">
            <a:avLst/>
          </a:prstGeom>
          <a:noFill/>
        </p:spPr>
        <p:txBody>
          <a:bodyPr wrap="square" rtlCol="0">
            <a:spAutoFit/>
          </a:bodyPr>
          <a:lstStyle/>
          <a:p>
            <a:pPr algn="r" rtl="1"/>
            <a:r>
              <a:rPr lang="fa-IR" sz="2400" dirty="0">
                <a:cs typeface="B Nazanin" panose="00000400000000000000" pitchFamily="2" charset="-78"/>
              </a:rPr>
              <a:t>هدف از انجام این کالیبراسیون پیدا کردن هر گونه </a:t>
            </a:r>
            <a:r>
              <a:rPr lang="fa-IR" sz="2400" dirty="0" err="1">
                <a:cs typeface="B Nazanin" panose="00000400000000000000" pitchFamily="2" charset="-78"/>
              </a:rPr>
              <a:t>پیکسل</a:t>
            </a:r>
            <a:r>
              <a:rPr lang="fa-IR" sz="2400" dirty="0">
                <a:cs typeface="B Nazanin" panose="00000400000000000000" pitchFamily="2" charset="-78"/>
              </a:rPr>
              <a:t> های خراب و یا کثیفی بر روی دیتکتور و یا فیلتر و یا فانتوم می باشد.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در حالت های زیر می تواند منشا </a:t>
            </a:r>
            <a:r>
              <a:rPr lang="en-US" sz="2400" dirty="0" err="1">
                <a:cs typeface="B Nazanin" panose="00000400000000000000" pitchFamily="2" charset="-78"/>
              </a:rPr>
              <a:t>Articat</a:t>
            </a:r>
            <a:r>
              <a:rPr lang="en-US" sz="2400" dirty="0">
                <a:cs typeface="B Nazanin" panose="00000400000000000000" pitchFamily="2" charset="-78"/>
              </a:rPr>
              <a:t> </a:t>
            </a:r>
            <a:r>
              <a:rPr lang="fa-IR" sz="2400" dirty="0">
                <a:cs typeface="B Nazanin" panose="00000400000000000000" pitchFamily="2" charset="-78"/>
              </a:rPr>
              <a:t> را پیدا کرد.</a:t>
            </a:r>
          </a:p>
          <a:p>
            <a:pPr algn="r" rtl="1"/>
            <a:r>
              <a:rPr lang="fa-IR" sz="2400" dirty="0">
                <a:cs typeface="B Nazanin" panose="00000400000000000000" pitchFamily="2" charset="-78"/>
              </a:rPr>
              <a:t>1- اگر با 180 درجه چرخاندن فانتوم </a:t>
            </a:r>
            <a:r>
              <a:rPr lang="en-US" sz="2400" dirty="0" err="1">
                <a:cs typeface="B Nazanin" panose="00000400000000000000" pitchFamily="2" charset="-78"/>
              </a:rPr>
              <a:t>Articat</a:t>
            </a:r>
            <a:r>
              <a:rPr lang="fa-IR" sz="2400" dirty="0">
                <a:cs typeface="B Nazanin" panose="00000400000000000000" pitchFamily="2" charset="-78"/>
              </a:rPr>
              <a:t> جا به جا شده باشد مشکل از فانتوم خواهد بود.</a:t>
            </a:r>
          </a:p>
          <a:p>
            <a:pPr algn="r" rtl="1"/>
            <a:r>
              <a:rPr lang="fa-IR" sz="2400" dirty="0">
                <a:cs typeface="B Nazanin" panose="00000400000000000000" pitchFamily="2" charset="-78"/>
              </a:rPr>
              <a:t>2- اگر با تغییر فیلتر </a:t>
            </a:r>
            <a:r>
              <a:rPr lang="en-US" sz="2400" dirty="0">
                <a:cs typeface="B Nazanin" panose="00000400000000000000" pitchFamily="2" charset="-78"/>
              </a:rPr>
              <a:t>Artifact </a:t>
            </a:r>
            <a:r>
              <a:rPr lang="fa-IR" sz="2400" dirty="0">
                <a:cs typeface="B Nazanin" panose="00000400000000000000" pitchFamily="2" charset="-78"/>
              </a:rPr>
              <a:t> جا به جا شد مشکل از فیلتر خواهد بود.</a:t>
            </a:r>
          </a:p>
          <a:p>
            <a:pPr algn="r" rtl="1"/>
            <a:r>
              <a:rPr lang="fa-IR" sz="2400" dirty="0">
                <a:cs typeface="B Nazanin" panose="00000400000000000000" pitchFamily="2" charset="-78"/>
              </a:rPr>
              <a:t>3- اگر هیچ کدام از موارد بالا نبود مشکل از دیتکتور خواهد بود.</a:t>
            </a: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330519919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ماموگرافی چیست؟</a:t>
            </a:r>
            <a:endParaRPr lang="en-US" sz="3200" b="1" dirty="0">
              <a:latin typeface="Times New Roman" panose="02020603050405020304" pitchFamily="18" charset="0"/>
              <a:cs typeface="B Titr" panose="00000700000000000000" pitchFamily="2" charset="-78"/>
            </a:endParaRPr>
          </a:p>
        </p:txBody>
      </p:sp>
      <p:sp>
        <p:nvSpPr>
          <p:cNvPr id="12" name="TextBox 11">
            <a:extLst>
              <a:ext uri="{FF2B5EF4-FFF2-40B4-BE49-F238E27FC236}">
                <a16:creationId xmlns:a16="http://schemas.microsoft.com/office/drawing/2014/main" xmlns="" id="{A4E8BCAC-2C5F-4D0A-B796-6D1714DD1ACC}"/>
              </a:ext>
            </a:extLst>
          </p:cNvPr>
          <p:cNvSpPr txBox="1"/>
          <p:nvPr/>
        </p:nvSpPr>
        <p:spPr>
          <a:xfrm>
            <a:off x="4829666" y="1998651"/>
            <a:ext cx="6426405" cy="1938992"/>
          </a:xfrm>
          <a:prstGeom prst="rect">
            <a:avLst/>
          </a:prstGeom>
          <a:noFill/>
        </p:spPr>
        <p:txBody>
          <a:bodyPr wrap="square" rtlCol="0">
            <a:spAutoFit/>
          </a:bodyPr>
          <a:lstStyle/>
          <a:p>
            <a:pPr algn="just" rtl="1"/>
            <a:r>
              <a:rPr lang="fa-IR" sz="2400" dirty="0">
                <a:cs typeface="B Nazanin" panose="00000400000000000000" pitchFamily="2" charset="-78"/>
              </a:rPr>
              <a:t>ماموگرافی یکی از روش های تشخیص سریع بیماری سرطان سینه به وسیله ی تابش </a:t>
            </a:r>
            <a:r>
              <a:rPr lang="fa-IR" sz="2400" dirty="0" err="1">
                <a:cs typeface="B Nazanin" panose="00000400000000000000" pitchFamily="2" charset="-78"/>
              </a:rPr>
              <a:t>پرتوهای</a:t>
            </a:r>
            <a:r>
              <a:rPr lang="fa-IR" sz="2400" dirty="0">
                <a:cs typeface="B Nazanin" panose="00000400000000000000" pitchFamily="2" charset="-78"/>
              </a:rPr>
              <a:t> خفیف اشعه ایکس می باشد. به طور معمول در مواردی که مراجعه کننده دارای علایمی از جمله درد ، تشخیص توده باشد پزشک برای اطمینان از نوع عارضه ماموگرافی را توصیه میکند.</a:t>
            </a:r>
            <a:endParaRPr lang="en-US" sz="4000" dirty="0">
              <a:latin typeface="B Nazanin+ Regular" panose="01000506000000020004" pitchFamily="2" charset="-78"/>
              <a:cs typeface="B Nazanin" panose="00000400000000000000" pitchFamily="2" charset="-78"/>
            </a:endParaRPr>
          </a:p>
        </p:txBody>
      </p:sp>
      <p:pic>
        <p:nvPicPr>
          <p:cNvPr id="14" name="Picture 13">
            <a:extLst>
              <a:ext uri="{FF2B5EF4-FFF2-40B4-BE49-F238E27FC236}">
                <a16:creationId xmlns:a16="http://schemas.microsoft.com/office/drawing/2014/main" xmlns="" id="{E624F7D3-37F5-4F1E-93FF-3771C4DD1D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098" y="216817"/>
            <a:ext cx="3383573" cy="5254935"/>
          </a:xfrm>
          <a:prstGeom prst="rect">
            <a:avLst/>
          </a:prstGeom>
        </p:spPr>
      </p:pic>
    </p:spTree>
    <p:extLst>
      <p:ext uri="{BB962C8B-B14F-4D97-AF65-F5344CB8AC3E}">
        <p14:creationId xmlns:p14="http://schemas.microsoft.com/office/powerpoint/2010/main" val="365432778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کالیبراسیون های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3" name="TextBox 12">
            <a:extLst>
              <a:ext uri="{FF2B5EF4-FFF2-40B4-BE49-F238E27FC236}">
                <a16:creationId xmlns:a16="http://schemas.microsoft.com/office/drawing/2014/main" xmlns="" id="{83F4B17D-DA53-420E-872F-D9109681A441}"/>
              </a:ext>
            </a:extLst>
          </p:cNvPr>
          <p:cNvSpPr txBox="1"/>
          <p:nvPr/>
        </p:nvSpPr>
        <p:spPr>
          <a:xfrm>
            <a:off x="8303492" y="932706"/>
            <a:ext cx="3242612" cy="461665"/>
          </a:xfrm>
          <a:prstGeom prst="rect">
            <a:avLst/>
          </a:prstGeom>
          <a:noFill/>
        </p:spPr>
        <p:txBody>
          <a:bodyPr wrap="square" rtlCol="0">
            <a:spAutoFit/>
          </a:bodyPr>
          <a:lstStyle/>
          <a:p>
            <a:pPr algn="r" rtl="1"/>
            <a:r>
              <a:rPr lang="en-US" sz="2400" b="1" dirty="0">
                <a:cs typeface="B Titr" panose="00000700000000000000" pitchFamily="2" charset="-78"/>
              </a:rPr>
              <a:t>Geometry Evaluation</a:t>
            </a:r>
          </a:p>
        </p:txBody>
      </p:sp>
      <p:sp>
        <p:nvSpPr>
          <p:cNvPr id="14" name="TextBox 13">
            <a:extLst>
              <a:ext uri="{FF2B5EF4-FFF2-40B4-BE49-F238E27FC236}">
                <a16:creationId xmlns:a16="http://schemas.microsoft.com/office/drawing/2014/main" xmlns="" id="{7FCFB4FB-7C9B-41A7-9250-EAE3BFE94EF4}"/>
              </a:ext>
            </a:extLst>
          </p:cNvPr>
          <p:cNvSpPr txBox="1"/>
          <p:nvPr/>
        </p:nvSpPr>
        <p:spPr>
          <a:xfrm>
            <a:off x="4941455" y="1437859"/>
            <a:ext cx="6604649" cy="830997"/>
          </a:xfrm>
          <a:prstGeom prst="rect">
            <a:avLst/>
          </a:prstGeom>
          <a:noFill/>
        </p:spPr>
        <p:txBody>
          <a:bodyPr wrap="square" rtlCol="0">
            <a:spAutoFit/>
          </a:bodyPr>
          <a:lstStyle/>
          <a:p>
            <a:pPr algn="r" rtl="1"/>
            <a:r>
              <a:rPr lang="fa-IR" sz="2400" dirty="0">
                <a:cs typeface="B Nazanin" panose="00000400000000000000" pitchFamily="2" charset="-78"/>
              </a:rPr>
              <a:t>هدف</a:t>
            </a:r>
            <a:r>
              <a:rPr lang="en-US" sz="2400" dirty="0">
                <a:cs typeface="B Nazanin" panose="00000400000000000000" pitchFamily="2" charset="-78"/>
              </a:rPr>
              <a:t> </a:t>
            </a:r>
            <a:r>
              <a:rPr lang="fa-IR" sz="2400" dirty="0">
                <a:cs typeface="B Nazanin" panose="00000400000000000000" pitchFamily="2" charset="-78"/>
              </a:rPr>
              <a:t> از انجام این کالیبراسیون برای تنظیم زوایای اشعه در دستگاه های </a:t>
            </a:r>
            <a:r>
              <a:rPr lang="en-US" sz="2400" dirty="0">
                <a:cs typeface="B Nazanin" panose="00000400000000000000" pitchFamily="2" charset="-78"/>
              </a:rPr>
              <a:t>3D</a:t>
            </a:r>
            <a:r>
              <a:rPr lang="fa-IR" sz="2400" dirty="0">
                <a:cs typeface="B Nazanin" panose="00000400000000000000" pitchFamily="2" charset="-78"/>
              </a:rPr>
              <a:t> خواهد بود. </a:t>
            </a:r>
            <a:endParaRPr lang="en-US" sz="2400" dirty="0">
              <a:cs typeface="B Nazanin" panose="00000400000000000000" pitchFamily="2" charset="-78"/>
            </a:endParaRPr>
          </a:p>
        </p:txBody>
      </p:sp>
      <p:pic>
        <p:nvPicPr>
          <p:cNvPr id="2050" name="Picture 2" descr="New changes for Tomosynthesis July 2018">
            <a:extLst>
              <a:ext uri="{FF2B5EF4-FFF2-40B4-BE49-F238E27FC236}">
                <a16:creationId xmlns:a16="http://schemas.microsoft.com/office/drawing/2014/main" xmlns="" id="{5861F75F-4573-491A-B302-E19565349F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0649" y="1950309"/>
            <a:ext cx="5364163" cy="363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9941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کالیبراسیون های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3" name="TextBox 12">
            <a:extLst>
              <a:ext uri="{FF2B5EF4-FFF2-40B4-BE49-F238E27FC236}">
                <a16:creationId xmlns:a16="http://schemas.microsoft.com/office/drawing/2014/main" xmlns="" id="{83F4B17D-DA53-420E-872F-D9109681A441}"/>
              </a:ext>
            </a:extLst>
          </p:cNvPr>
          <p:cNvSpPr txBox="1"/>
          <p:nvPr/>
        </p:nvSpPr>
        <p:spPr>
          <a:xfrm>
            <a:off x="8303492" y="932706"/>
            <a:ext cx="3242612" cy="461665"/>
          </a:xfrm>
          <a:prstGeom prst="rect">
            <a:avLst/>
          </a:prstGeom>
          <a:noFill/>
        </p:spPr>
        <p:txBody>
          <a:bodyPr wrap="square" rtlCol="0">
            <a:spAutoFit/>
          </a:bodyPr>
          <a:lstStyle/>
          <a:p>
            <a:pPr algn="r" rtl="1"/>
            <a:r>
              <a:rPr lang="en-US" sz="2400" b="1" dirty="0">
                <a:cs typeface="B Titr" panose="00000700000000000000" pitchFamily="2" charset="-78"/>
              </a:rPr>
              <a:t>AEC Calibration</a:t>
            </a:r>
          </a:p>
        </p:txBody>
      </p:sp>
      <p:sp>
        <p:nvSpPr>
          <p:cNvPr id="14" name="TextBox 13">
            <a:extLst>
              <a:ext uri="{FF2B5EF4-FFF2-40B4-BE49-F238E27FC236}">
                <a16:creationId xmlns:a16="http://schemas.microsoft.com/office/drawing/2014/main" xmlns="" id="{7FCFB4FB-7C9B-41A7-9250-EAE3BFE94EF4}"/>
              </a:ext>
            </a:extLst>
          </p:cNvPr>
          <p:cNvSpPr txBox="1"/>
          <p:nvPr/>
        </p:nvSpPr>
        <p:spPr>
          <a:xfrm>
            <a:off x="1225899" y="1207026"/>
            <a:ext cx="6604649" cy="461665"/>
          </a:xfrm>
          <a:prstGeom prst="rect">
            <a:avLst/>
          </a:prstGeom>
          <a:noFill/>
        </p:spPr>
        <p:txBody>
          <a:bodyPr wrap="square" rtlCol="0">
            <a:spAutoFit/>
          </a:bodyPr>
          <a:lstStyle/>
          <a:p>
            <a:pPr algn="l"/>
            <a:r>
              <a:rPr lang="en-US" sz="2400" dirty="0">
                <a:cs typeface="B Nazanin" panose="00000400000000000000" pitchFamily="2" charset="-78"/>
              </a:rPr>
              <a:t>AEC: Automatic Exposure Control</a:t>
            </a:r>
          </a:p>
        </p:txBody>
      </p:sp>
      <p:sp>
        <p:nvSpPr>
          <p:cNvPr id="15" name="TextBox 14">
            <a:extLst>
              <a:ext uri="{FF2B5EF4-FFF2-40B4-BE49-F238E27FC236}">
                <a16:creationId xmlns:a16="http://schemas.microsoft.com/office/drawing/2014/main" xmlns="" id="{26804462-5A24-4E86-94CB-DDFA09785B81}"/>
              </a:ext>
            </a:extLst>
          </p:cNvPr>
          <p:cNvSpPr txBox="1"/>
          <p:nvPr/>
        </p:nvSpPr>
        <p:spPr>
          <a:xfrm>
            <a:off x="1468583" y="2073020"/>
            <a:ext cx="10077522" cy="2431435"/>
          </a:xfrm>
          <a:prstGeom prst="rect">
            <a:avLst/>
          </a:prstGeom>
          <a:noFill/>
        </p:spPr>
        <p:txBody>
          <a:bodyPr wrap="square" rtlCol="0">
            <a:spAutoFit/>
          </a:bodyPr>
          <a:lstStyle/>
          <a:p>
            <a:pPr algn="r" rtl="1"/>
            <a:r>
              <a:rPr lang="fa-IR" sz="2400" dirty="0">
                <a:cs typeface="B Nazanin" panose="00000400000000000000" pitchFamily="2" charset="-78"/>
              </a:rPr>
              <a:t>با توجه به اینکه بافت های </a:t>
            </a:r>
            <a:r>
              <a:rPr lang="en-US" sz="2400" dirty="0">
                <a:cs typeface="B Nazanin" panose="00000400000000000000" pitchFamily="2" charset="-78"/>
              </a:rPr>
              <a:t>Breast </a:t>
            </a:r>
            <a:r>
              <a:rPr lang="fa-IR" sz="2400" dirty="0">
                <a:cs typeface="B Nazanin" panose="00000400000000000000" pitchFamily="2" charset="-78"/>
              </a:rPr>
              <a:t> متفاوت می باشد </a:t>
            </a:r>
            <a:r>
              <a:rPr lang="fa-IR" sz="2400" dirty="0" err="1">
                <a:cs typeface="B Nazanin" panose="00000400000000000000" pitchFamily="2" charset="-78"/>
              </a:rPr>
              <a:t>نمی</a:t>
            </a:r>
            <a:r>
              <a:rPr lang="fa-IR" sz="2400" dirty="0">
                <a:cs typeface="B Nazanin" panose="00000400000000000000" pitchFamily="2" charset="-78"/>
              </a:rPr>
              <a:t> توان به یک میزان مشخص به بیماران اشعه </a:t>
            </a:r>
            <a:r>
              <a:rPr lang="en-US" sz="2400" dirty="0">
                <a:cs typeface="B Nazanin" panose="00000400000000000000" pitchFamily="2" charset="-78"/>
              </a:rPr>
              <a:t>X</a:t>
            </a:r>
            <a:r>
              <a:rPr lang="fa-IR" sz="2400" dirty="0">
                <a:cs typeface="B Nazanin" panose="00000400000000000000" pitchFamily="2" charset="-78"/>
              </a:rPr>
              <a:t> </a:t>
            </a:r>
            <a:r>
              <a:rPr lang="fa-IR" sz="2400" dirty="0" err="1">
                <a:cs typeface="B Nazanin" panose="00000400000000000000" pitchFamily="2" charset="-78"/>
              </a:rPr>
              <a:t>تاباند</a:t>
            </a:r>
            <a:r>
              <a:rPr lang="fa-IR" sz="2400" dirty="0">
                <a:cs typeface="B Nazanin" panose="00000400000000000000" pitchFamily="2" charset="-78"/>
              </a:rPr>
              <a:t> و لذا می توان از قابلیت </a:t>
            </a:r>
            <a:r>
              <a:rPr lang="en-US" sz="2400" dirty="0">
                <a:cs typeface="B Nazanin" panose="00000400000000000000" pitchFamily="2" charset="-78"/>
              </a:rPr>
              <a:t>AEC</a:t>
            </a:r>
            <a:r>
              <a:rPr lang="fa-IR" sz="2400" dirty="0">
                <a:cs typeface="B Nazanin" panose="00000400000000000000" pitchFamily="2" charset="-78"/>
              </a:rPr>
              <a:t> در دستگاه ماموگرافی استفاده کرد.</a:t>
            </a:r>
          </a:p>
          <a:p>
            <a:pPr algn="r" rtl="1"/>
            <a:r>
              <a:rPr lang="fa-IR" sz="2400" dirty="0">
                <a:cs typeface="B Nazanin" panose="00000400000000000000" pitchFamily="2" charset="-78"/>
              </a:rPr>
              <a:t>در صورتی که حالت </a:t>
            </a:r>
            <a:r>
              <a:rPr lang="en-US" sz="2400" dirty="0">
                <a:cs typeface="B Nazanin" panose="00000400000000000000" pitchFamily="2" charset="-78"/>
              </a:rPr>
              <a:t>Auto-Time</a:t>
            </a:r>
            <a:r>
              <a:rPr lang="fa-IR" sz="2400" dirty="0">
                <a:cs typeface="B Nazanin" panose="00000400000000000000" pitchFamily="2" charset="-78"/>
              </a:rPr>
              <a:t> باشد دستگاه ابتدا یک اکسپوز کوتاه خواهد داشت تا بتواند شرایط اکسپوز را متناسب با بیمار تعیین کند و سپس اکسپوز اصلی را انجام خواهد داد.</a:t>
            </a:r>
          </a:p>
          <a:p>
            <a:pPr algn="r" rtl="1"/>
            <a:r>
              <a:rPr lang="fa-IR" sz="2400" dirty="0">
                <a:cs typeface="B Nazanin" panose="00000400000000000000" pitchFamily="2" charset="-78"/>
              </a:rPr>
              <a:t>انجام کالیبراسیون </a:t>
            </a:r>
            <a:r>
              <a:rPr lang="en-US" sz="2400" dirty="0">
                <a:cs typeface="B Nazanin" panose="00000400000000000000" pitchFamily="2" charset="-78"/>
              </a:rPr>
              <a:t>AEC</a:t>
            </a:r>
            <a:r>
              <a:rPr lang="fa-IR" sz="2400" dirty="0">
                <a:cs typeface="B Nazanin" panose="00000400000000000000" pitchFamily="2" charset="-78"/>
              </a:rPr>
              <a:t> تنها توسط کارشناسان فنی شرکت قابل انجام خواهد بود و باید هر </a:t>
            </a:r>
            <a:r>
              <a:rPr lang="fa-IR" sz="3200" b="1" u="sng" dirty="0">
                <a:solidFill>
                  <a:srgbClr val="FF0000"/>
                </a:solidFill>
                <a:cs typeface="B Nazanin" panose="00000400000000000000" pitchFamily="2" charset="-78"/>
              </a:rPr>
              <a:t>6 ماه </a:t>
            </a:r>
            <a:r>
              <a:rPr lang="fa-IR" sz="2400" dirty="0">
                <a:cs typeface="B Nazanin" panose="00000400000000000000" pitchFamily="2" charset="-78"/>
              </a:rPr>
              <a:t>یک بار این کالیبراسیون انجام گردد.</a:t>
            </a:r>
            <a:endParaRPr lang="en-US" sz="2400" dirty="0">
              <a:cs typeface="B Nazanin" panose="00000400000000000000" pitchFamily="2" charset="-78"/>
            </a:endParaRPr>
          </a:p>
        </p:txBody>
      </p:sp>
    </p:spTree>
    <p:extLst>
      <p:ext uri="{BB962C8B-B14F-4D97-AF65-F5344CB8AC3E}">
        <p14:creationId xmlns:p14="http://schemas.microsoft.com/office/powerpoint/2010/main" val="61909888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کالیبراسیون های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3" name="TextBox 12">
            <a:extLst>
              <a:ext uri="{FF2B5EF4-FFF2-40B4-BE49-F238E27FC236}">
                <a16:creationId xmlns:a16="http://schemas.microsoft.com/office/drawing/2014/main" xmlns="" id="{83F4B17D-DA53-420E-872F-D9109681A441}"/>
              </a:ext>
            </a:extLst>
          </p:cNvPr>
          <p:cNvSpPr txBox="1"/>
          <p:nvPr/>
        </p:nvSpPr>
        <p:spPr>
          <a:xfrm>
            <a:off x="8303492" y="932706"/>
            <a:ext cx="3242612" cy="461665"/>
          </a:xfrm>
          <a:prstGeom prst="rect">
            <a:avLst/>
          </a:prstGeom>
          <a:noFill/>
        </p:spPr>
        <p:txBody>
          <a:bodyPr wrap="square" rtlCol="0">
            <a:spAutoFit/>
          </a:bodyPr>
          <a:lstStyle/>
          <a:p>
            <a:pPr algn="r" rtl="1"/>
            <a:r>
              <a:rPr lang="en-US" sz="2400" b="1" dirty="0">
                <a:cs typeface="B Titr" panose="00000700000000000000" pitchFamily="2" charset="-78"/>
              </a:rPr>
              <a:t>HVL Calibration</a:t>
            </a:r>
          </a:p>
        </p:txBody>
      </p:sp>
      <p:sp>
        <p:nvSpPr>
          <p:cNvPr id="14" name="TextBox 13">
            <a:extLst>
              <a:ext uri="{FF2B5EF4-FFF2-40B4-BE49-F238E27FC236}">
                <a16:creationId xmlns:a16="http://schemas.microsoft.com/office/drawing/2014/main" xmlns="" id="{7FCFB4FB-7C9B-41A7-9250-EAE3BFE94EF4}"/>
              </a:ext>
            </a:extLst>
          </p:cNvPr>
          <p:cNvSpPr txBox="1"/>
          <p:nvPr/>
        </p:nvSpPr>
        <p:spPr>
          <a:xfrm>
            <a:off x="1225899" y="1207026"/>
            <a:ext cx="6604649" cy="461665"/>
          </a:xfrm>
          <a:prstGeom prst="rect">
            <a:avLst/>
          </a:prstGeom>
          <a:noFill/>
        </p:spPr>
        <p:txBody>
          <a:bodyPr wrap="square" rtlCol="0">
            <a:spAutoFit/>
          </a:bodyPr>
          <a:lstStyle/>
          <a:p>
            <a:pPr algn="l"/>
            <a:r>
              <a:rPr lang="en-US" sz="2400" dirty="0">
                <a:cs typeface="B Nazanin" panose="00000400000000000000" pitchFamily="2" charset="-78"/>
              </a:rPr>
              <a:t>HVL: Half Value Layer</a:t>
            </a:r>
          </a:p>
        </p:txBody>
      </p:sp>
      <p:sp>
        <p:nvSpPr>
          <p:cNvPr id="15" name="TextBox 14">
            <a:extLst>
              <a:ext uri="{FF2B5EF4-FFF2-40B4-BE49-F238E27FC236}">
                <a16:creationId xmlns:a16="http://schemas.microsoft.com/office/drawing/2014/main" xmlns="" id="{26804462-5A24-4E86-94CB-DDFA09785B81}"/>
              </a:ext>
            </a:extLst>
          </p:cNvPr>
          <p:cNvSpPr txBox="1"/>
          <p:nvPr/>
        </p:nvSpPr>
        <p:spPr>
          <a:xfrm>
            <a:off x="1468583" y="2073020"/>
            <a:ext cx="10077522" cy="2000548"/>
          </a:xfrm>
          <a:prstGeom prst="rect">
            <a:avLst/>
          </a:prstGeom>
          <a:noFill/>
        </p:spPr>
        <p:txBody>
          <a:bodyPr wrap="square" rtlCol="0">
            <a:spAutoFit/>
          </a:bodyPr>
          <a:lstStyle/>
          <a:p>
            <a:pPr algn="r" rtl="1"/>
            <a:r>
              <a:rPr lang="fa-IR" sz="2400" dirty="0">
                <a:cs typeface="B Nazanin" panose="00000400000000000000" pitchFamily="2" charset="-78"/>
              </a:rPr>
              <a:t>با توجه به اینکه بعد از هر بار استفاده از تیوب اشعه</a:t>
            </a:r>
            <a:r>
              <a:rPr lang="en-US" sz="2400" dirty="0">
                <a:cs typeface="B Nazanin" panose="00000400000000000000" pitchFamily="2" charset="-78"/>
              </a:rPr>
              <a:t> </a:t>
            </a:r>
            <a:r>
              <a:rPr lang="fa-IR" sz="2400" dirty="0">
                <a:cs typeface="B Nazanin" panose="00000400000000000000" pitchFamily="2" charset="-78"/>
              </a:rPr>
              <a:t> قدرت آن کمی ( بسیار ناچیز) کاسته می شود، با استفاده از کالیبراسیون </a:t>
            </a:r>
            <a:r>
              <a:rPr lang="en-US" sz="2400" dirty="0">
                <a:cs typeface="B Nazanin" panose="00000400000000000000" pitchFamily="2" charset="-78"/>
              </a:rPr>
              <a:t>HVL</a:t>
            </a:r>
            <a:r>
              <a:rPr lang="fa-IR" sz="2400" dirty="0">
                <a:cs typeface="B Nazanin" panose="00000400000000000000" pitchFamily="2" charset="-78"/>
              </a:rPr>
              <a:t> می توان </a:t>
            </a:r>
            <a:r>
              <a:rPr lang="fa-IR" sz="2400" dirty="0" err="1">
                <a:cs typeface="B Nazanin" panose="00000400000000000000" pitchFamily="2" charset="-78"/>
              </a:rPr>
              <a:t>ضرایب</a:t>
            </a:r>
            <a:r>
              <a:rPr lang="fa-IR" sz="2400" dirty="0">
                <a:cs typeface="B Nazanin" panose="00000400000000000000" pitchFamily="2" charset="-78"/>
              </a:rPr>
              <a:t> را در نرم افزار طوری تعیین کردن که در مرحله پردازش تصویر با یک تیوب سالم در حال پردازش باشد.</a:t>
            </a:r>
          </a:p>
          <a:p>
            <a:pPr algn="r" rtl="1"/>
            <a:r>
              <a:rPr lang="fa-IR" sz="2400" dirty="0">
                <a:cs typeface="B Nazanin" panose="00000400000000000000" pitchFamily="2" charset="-78"/>
              </a:rPr>
              <a:t>این کالیبراسیون تنها توسط کارشناسان فنی شرکت انجام خواهد گرفت و باید به صورت </a:t>
            </a:r>
            <a:r>
              <a:rPr lang="fa-IR" sz="2800" b="1" u="sng" dirty="0">
                <a:solidFill>
                  <a:srgbClr val="FF0000"/>
                </a:solidFill>
                <a:cs typeface="B Nazanin" panose="00000400000000000000" pitchFamily="2" charset="-78"/>
              </a:rPr>
              <a:t>یک بار در سال </a:t>
            </a:r>
            <a:r>
              <a:rPr lang="fa-IR" sz="2400" dirty="0">
                <a:cs typeface="B Nazanin" panose="00000400000000000000" pitchFamily="2" charset="-78"/>
              </a:rPr>
              <a:t>انجام گردد.</a:t>
            </a:r>
            <a:endParaRPr lang="en-US" sz="2400" dirty="0">
              <a:cs typeface="B Nazanin" panose="00000400000000000000" pitchFamily="2" charset="-78"/>
            </a:endParaRPr>
          </a:p>
        </p:txBody>
      </p:sp>
    </p:spTree>
    <p:extLst>
      <p:ext uri="{BB962C8B-B14F-4D97-AF65-F5344CB8AC3E}">
        <p14:creationId xmlns:p14="http://schemas.microsoft.com/office/powerpoint/2010/main" val="206404442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266CB91-A320-474F-9646-460F2A5913B2}"/>
              </a:ext>
            </a:extLst>
          </p:cNvPr>
          <p:cNvPicPr>
            <a:picLocks noChangeAspect="1"/>
          </p:cNvPicPr>
          <p:nvPr/>
        </p:nvPicPr>
        <p:blipFill rotWithShape="1">
          <a:blip r:embed="rId2"/>
          <a:srcRect l="38485" t="11689" r="19924" b="10168"/>
          <a:stretch/>
        </p:blipFill>
        <p:spPr>
          <a:xfrm>
            <a:off x="2638403" y="231609"/>
            <a:ext cx="5775696" cy="6104074"/>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شرایط نگهداری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4" name="TextBox 13">
            <a:extLst>
              <a:ext uri="{FF2B5EF4-FFF2-40B4-BE49-F238E27FC236}">
                <a16:creationId xmlns:a16="http://schemas.microsoft.com/office/drawing/2014/main" xmlns="" id="{7FCFB4FB-7C9B-41A7-9250-EAE3BFE94EF4}"/>
              </a:ext>
            </a:extLst>
          </p:cNvPr>
          <p:cNvSpPr txBox="1"/>
          <p:nvPr/>
        </p:nvSpPr>
        <p:spPr>
          <a:xfrm>
            <a:off x="8192655" y="889219"/>
            <a:ext cx="3393039" cy="461665"/>
          </a:xfrm>
          <a:prstGeom prst="rect">
            <a:avLst/>
          </a:prstGeom>
          <a:noFill/>
        </p:spPr>
        <p:txBody>
          <a:bodyPr wrap="square" rtlCol="0">
            <a:spAutoFit/>
          </a:bodyPr>
          <a:lstStyle/>
          <a:p>
            <a:pPr algn="r" rtl="1"/>
            <a:r>
              <a:rPr lang="fa-IR" sz="2400" dirty="0">
                <a:cs typeface="B Titr" panose="00000700000000000000" pitchFamily="2" charset="-78"/>
              </a:rPr>
              <a:t>الزامات نصب ماموگرافی</a:t>
            </a:r>
            <a:endParaRPr lang="en-US" sz="2400" dirty="0">
              <a:cs typeface="B Titr" panose="00000700000000000000" pitchFamily="2" charset="-78"/>
            </a:endParaRPr>
          </a:p>
        </p:txBody>
      </p:sp>
      <p:sp>
        <p:nvSpPr>
          <p:cNvPr id="16" name="TextBox 15">
            <a:extLst>
              <a:ext uri="{FF2B5EF4-FFF2-40B4-BE49-F238E27FC236}">
                <a16:creationId xmlns:a16="http://schemas.microsoft.com/office/drawing/2014/main" xmlns="" id="{D74B8201-1816-439B-A51F-81B7F0B7D1FA}"/>
              </a:ext>
            </a:extLst>
          </p:cNvPr>
          <p:cNvSpPr txBox="1"/>
          <p:nvPr/>
        </p:nvSpPr>
        <p:spPr>
          <a:xfrm>
            <a:off x="7784606" y="1443588"/>
            <a:ext cx="3393039" cy="461665"/>
          </a:xfrm>
          <a:prstGeom prst="rect">
            <a:avLst/>
          </a:prstGeom>
          <a:noFill/>
        </p:spPr>
        <p:txBody>
          <a:bodyPr wrap="square" rtlCol="0">
            <a:spAutoFit/>
          </a:bodyPr>
          <a:lstStyle/>
          <a:p>
            <a:pPr algn="r" rtl="1"/>
            <a:r>
              <a:rPr lang="fa-IR" sz="2400" dirty="0">
                <a:cs typeface="B Titr" panose="00000700000000000000" pitchFamily="2" charset="-78"/>
              </a:rPr>
              <a:t>حداقل ابعاد اتاق</a:t>
            </a:r>
            <a:endParaRPr lang="en-US" sz="2400" dirty="0">
              <a:cs typeface="B Titr" panose="00000700000000000000" pitchFamily="2" charset="-78"/>
            </a:endParaRPr>
          </a:p>
        </p:txBody>
      </p:sp>
    </p:spTree>
    <p:extLst>
      <p:ext uri="{BB962C8B-B14F-4D97-AF65-F5344CB8AC3E}">
        <p14:creationId xmlns:p14="http://schemas.microsoft.com/office/powerpoint/2010/main" val="78045162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شرایط نگهداری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4" name="TextBox 13">
            <a:extLst>
              <a:ext uri="{FF2B5EF4-FFF2-40B4-BE49-F238E27FC236}">
                <a16:creationId xmlns:a16="http://schemas.microsoft.com/office/drawing/2014/main" xmlns="" id="{7FCFB4FB-7C9B-41A7-9250-EAE3BFE94EF4}"/>
              </a:ext>
            </a:extLst>
          </p:cNvPr>
          <p:cNvSpPr txBox="1"/>
          <p:nvPr/>
        </p:nvSpPr>
        <p:spPr>
          <a:xfrm>
            <a:off x="8192655" y="889219"/>
            <a:ext cx="3393039" cy="461665"/>
          </a:xfrm>
          <a:prstGeom prst="rect">
            <a:avLst/>
          </a:prstGeom>
          <a:noFill/>
        </p:spPr>
        <p:txBody>
          <a:bodyPr wrap="square" rtlCol="0">
            <a:spAutoFit/>
          </a:bodyPr>
          <a:lstStyle/>
          <a:p>
            <a:pPr algn="r" rtl="1"/>
            <a:r>
              <a:rPr lang="fa-IR" sz="2400" dirty="0">
                <a:cs typeface="B Titr" panose="00000700000000000000" pitchFamily="2" charset="-78"/>
              </a:rPr>
              <a:t>الزامات نصب ماموگرافی</a:t>
            </a:r>
            <a:endParaRPr lang="en-US" sz="2400" dirty="0">
              <a:cs typeface="B Titr" panose="00000700000000000000" pitchFamily="2" charset="-78"/>
            </a:endParaRPr>
          </a:p>
        </p:txBody>
      </p:sp>
      <p:sp>
        <p:nvSpPr>
          <p:cNvPr id="16" name="TextBox 15">
            <a:extLst>
              <a:ext uri="{FF2B5EF4-FFF2-40B4-BE49-F238E27FC236}">
                <a16:creationId xmlns:a16="http://schemas.microsoft.com/office/drawing/2014/main" xmlns="" id="{D74B8201-1816-439B-A51F-81B7F0B7D1FA}"/>
              </a:ext>
            </a:extLst>
          </p:cNvPr>
          <p:cNvSpPr txBox="1"/>
          <p:nvPr/>
        </p:nvSpPr>
        <p:spPr>
          <a:xfrm>
            <a:off x="7784606" y="1443588"/>
            <a:ext cx="3393039" cy="461665"/>
          </a:xfrm>
          <a:prstGeom prst="rect">
            <a:avLst/>
          </a:prstGeom>
          <a:noFill/>
        </p:spPr>
        <p:txBody>
          <a:bodyPr wrap="square" rtlCol="0">
            <a:spAutoFit/>
          </a:bodyPr>
          <a:lstStyle/>
          <a:p>
            <a:pPr algn="r" rtl="1"/>
            <a:r>
              <a:rPr lang="fa-IR" sz="2400" dirty="0">
                <a:cs typeface="B Titr" panose="00000700000000000000" pitchFamily="2" charset="-78"/>
              </a:rPr>
              <a:t>حداقل ابعاد اتاق</a:t>
            </a:r>
            <a:endParaRPr lang="en-US" sz="2400" dirty="0">
              <a:cs typeface="B Titr" panose="00000700000000000000" pitchFamily="2" charset="-78"/>
            </a:endParaRPr>
          </a:p>
        </p:txBody>
      </p:sp>
      <p:pic>
        <p:nvPicPr>
          <p:cNvPr id="5" name="Picture 4">
            <a:extLst>
              <a:ext uri="{FF2B5EF4-FFF2-40B4-BE49-F238E27FC236}">
                <a16:creationId xmlns:a16="http://schemas.microsoft.com/office/drawing/2014/main" xmlns="" id="{04D884E3-4DBE-4269-B145-E80395E885E5}"/>
              </a:ext>
            </a:extLst>
          </p:cNvPr>
          <p:cNvPicPr>
            <a:picLocks noChangeAspect="1"/>
          </p:cNvPicPr>
          <p:nvPr/>
        </p:nvPicPr>
        <p:blipFill rotWithShape="1">
          <a:blip r:embed="rId10"/>
          <a:srcRect l="39621" t="11689" r="22197" b="10976"/>
          <a:stretch/>
        </p:blipFill>
        <p:spPr>
          <a:xfrm>
            <a:off x="3162059" y="889219"/>
            <a:ext cx="4655127" cy="5303644"/>
          </a:xfrm>
          <a:prstGeom prst="rect">
            <a:avLst/>
          </a:prstGeom>
        </p:spPr>
      </p:pic>
    </p:spTree>
    <p:extLst>
      <p:ext uri="{BB962C8B-B14F-4D97-AF65-F5344CB8AC3E}">
        <p14:creationId xmlns:p14="http://schemas.microsoft.com/office/powerpoint/2010/main" val="120767714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8F3F19B-82B8-4EA4-8CFA-0DDD645F7135}"/>
              </a:ext>
            </a:extLst>
          </p:cNvPr>
          <p:cNvPicPr>
            <a:picLocks noChangeAspect="1"/>
          </p:cNvPicPr>
          <p:nvPr/>
        </p:nvPicPr>
        <p:blipFill rotWithShape="1">
          <a:blip r:embed="rId2"/>
          <a:srcRect l="28560" t="9292" r="25227" b="7610"/>
          <a:stretch/>
        </p:blipFill>
        <p:spPr>
          <a:xfrm>
            <a:off x="2310347" y="34667"/>
            <a:ext cx="6399544" cy="6472981"/>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شرایط نگهداری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4" name="TextBox 13">
            <a:extLst>
              <a:ext uri="{FF2B5EF4-FFF2-40B4-BE49-F238E27FC236}">
                <a16:creationId xmlns:a16="http://schemas.microsoft.com/office/drawing/2014/main" xmlns="" id="{7FCFB4FB-7C9B-41A7-9250-EAE3BFE94EF4}"/>
              </a:ext>
            </a:extLst>
          </p:cNvPr>
          <p:cNvSpPr txBox="1"/>
          <p:nvPr/>
        </p:nvSpPr>
        <p:spPr>
          <a:xfrm>
            <a:off x="8192655" y="889219"/>
            <a:ext cx="3393039" cy="461665"/>
          </a:xfrm>
          <a:prstGeom prst="rect">
            <a:avLst/>
          </a:prstGeom>
          <a:noFill/>
        </p:spPr>
        <p:txBody>
          <a:bodyPr wrap="square" rtlCol="0">
            <a:spAutoFit/>
          </a:bodyPr>
          <a:lstStyle/>
          <a:p>
            <a:pPr algn="r" rtl="1"/>
            <a:r>
              <a:rPr lang="fa-IR" sz="2400" dirty="0">
                <a:cs typeface="B Titr" panose="00000700000000000000" pitchFamily="2" charset="-78"/>
              </a:rPr>
              <a:t>الزامات نصب ماموگرافی</a:t>
            </a:r>
            <a:endParaRPr lang="en-US" sz="2400" dirty="0">
              <a:cs typeface="B Titr" panose="00000700000000000000" pitchFamily="2" charset="-78"/>
            </a:endParaRPr>
          </a:p>
        </p:txBody>
      </p:sp>
      <p:sp>
        <p:nvSpPr>
          <p:cNvPr id="16" name="TextBox 15">
            <a:extLst>
              <a:ext uri="{FF2B5EF4-FFF2-40B4-BE49-F238E27FC236}">
                <a16:creationId xmlns:a16="http://schemas.microsoft.com/office/drawing/2014/main" xmlns="" id="{D74B8201-1816-439B-A51F-81B7F0B7D1FA}"/>
              </a:ext>
            </a:extLst>
          </p:cNvPr>
          <p:cNvSpPr txBox="1"/>
          <p:nvPr/>
        </p:nvSpPr>
        <p:spPr>
          <a:xfrm>
            <a:off x="7784606" y="1443588"/>
            <a:ext cx="3393039" cy="461665"/>
          </a:xfrm>
          <a:prstGeom prst="rect">
            <a:avLst/>
          </a:prstGeom>
          <a:noFill/>
        </p:spPr>
        <p:txBody>
          <a:bodyPr wrap="square" rtlCol="0">
            <a:spAutoFit/>
          </a:bodyPr>
          <a:lstStyle/>
          <a:p>
            <a:pPr algn="r" rtl="1"/>
            <a:r>
              <a:rPr lang="fa-IR" sz="2400" dirty="0">
                <a:cs typeface="B Titr" panose="00000700000000000000" pitchFamily="2" charset="-78"/>
              </a:rPr>
              <a:t>حداقل ابعاد اتاق</a:t>
            </a:r>
            <a:endParaRPr lang="en-US" sz="2400" dirty="0">
              <a:cs typeface="B Titr" panose="00000700000000000000" pitchFamily="2" charset="-78"/>
            </a:endParaRPr>
          </a:p>
        </p:txBody>
      </p:sp>
    </p:spTree>
    <p:extLst>
      <p:ext uri="{BB962C8B-B14F-4D97-AF65-F5344CB8AC3E}">
        <p14:creationId xmlns:p14="http://schemas.microsoft.com/office/powerpoint/2010/main" val="108926374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شرایط نگهداری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4" name="TextBox 13">
            <a:extLst>
              <a:ext uri="{FF2B5EF4-FFF2-40B4-BE49-F238E27FC236}">
                <a16:creationId xmlns:a16="http://schemas.microsoft.com/office/drawing/2014/main" xmlns="" id="{7FCFB4FB-7C9B-41A7-9250-EAE3BFE94EF4}"/>
              </a:ext>
            </a:extLst>
          </p:cNvPr>
          <p:cNvSpPr txBox="1"/>
          <p:nvPr/>
        </p:nvSpPr>
        <p:spPr>
          <a:xfrm>
            <a:off x="8192655" y="889219"/>
            <a:ext cx="3393039" cy="461665"/>
          </a:xfrm>
          <a:prstGeom prst="rect">
            <a:avLst/>
          </a:prstGeom>
          <a:noFill/>
        </p:spPr>
        <p:txBody>
          <a:bodyPr wrap="square" rtlCol="0">
            <a:spAutoFit/>
          </a:bodyPr>
          <a:lstStyle/>
          <a:p>
            <a:pPr algn="r" rtl="1"/>
            <a:r>
              <a:rPr lang="fa-IR" sz="2400" dirty="0">
                <a:cs typeface="B Titr" panose="00000700000000000000" pitchFamily="2" charset="-78"/>
              </a:rPr>
              <a:t>الزامات نصب ماموگرافی</a:t>
            </a:r>
            <a:endParaRPr lang="en-US" sz="2400" dirty="0">
              <a:cs typeface="B Titr" panose="00000700000000000000" pitchFamily="2" charset="-78"/>
            </a:endParaRPr>
          </a:p>
        </p:txBody>
      </p:sp>
      <p:sp>
        <p:nvSpPr>
          <p:cNvPr id="16" name="TextBox 15">
            <a:extLst>
              <a:ext uri="{FF2B5EF4-FFF2-40B4-BE49-F238E27FC236}">
                <a16:creationId xmlns:a16="http://schemas.microsoft.com/office/drawing/2014/main" xmlns="" id="{D74B8201-1816-439B-A51F-81B7F0B7D1FA}"/>
              </a:ext>
            </a:extLst>
          </p:cNvPr>
          <p:cNvSpPr txBox="1"/>
          <p:nvPr/>
        </p:nvSpPr>
        <p:spPr>
          <a:xfrm>
            <a:off x="7784606" y="1443588"/>
            <a:ext cx="3393039" cy="461665"/>
          </a:xfrm>
          <a:prstGeom prst="rect">
            <a:avLst/>
          </a:prstGeom>
          <a:noFill/>
        </p:spPr>
        <p:txBody>
          <a:bodyPr wrap="square" rtlCol="0">
            <a:spAutoFit/>
          </a:bodyPr>
          <a:lstStyle/>
          <a:p>
            <a:pPr algn="r" rtl="1"/>
            <a:r>
              <a:rPr lang="fa-IR" sz="2400" dirty="0">
                <a:cs typeface="B Titr" panose="00000700000000000000" pitchFamily="2" charset="-78"/>
              </a:rPr>
              <a:t>شرایط اتاق</a:t>
            </a:r>
            <a:endParaRPr lang="en-US" sz="2400" dirty="0">
              <a:cs typeface="B Titr" panose="00000700000000000000" pitchFamily="2" charset="-78"/>
            </a:endParaRPr>
          </a:p>
        </p:txBody>
      </p:sp>
      <p:sp>
        <p:nvSpPr>
          <p:cNvPr id="15" name="TextBox 14">
            <a:extLst>
              <a:ext uri="{FF2B5EF4-FFF2-40B4-BE49-F238E27FC236}">
                <a16:creationId xmlns:a16="http://schemas.microsoft.com/office/drawing/2014/main" xmlns="" id="{25FDEB5C-24A7-4A22-B392-02B1D5F28FBC}"/>
              </a:ext>
            </a:extLst>
          </p:cNvPr>
          <p:cNvSpPr txBox="1"/>
          <p:nvPr/>
        </p:nvSpPr>
        <p:spPr>
          <a:xfrm>
            <a:off x="1542474" y="2150426"/>
            <a:ext cx="9635172" cy="2677656"/>
          </a:xfrm>
          <a:prstGeom prst="rect">
            <a:avLst/>
          </a:prstGeom>
          <a:noFill/>
        </p:spPr>
        <p:txBody>
          <a:bodyPr wrap="square" rtlCol="0">
            <a:spAutoFit/>
          </a:bodyPr>
          <a:lstStyle/>
          <a:p>
            <a:pPr algn="r" rtl="1"/>
            <a:r>
              <a:rPr lang="fa-IR" sz="2400" dirty="0">
                <a:cs typeface="B Nazanin" panose="00000400000000000000" pitchFamily="2" charset="-78"/>
              </a:rPr>
              <a:t>با توجه به حساس بودن دیتکتور دستگاه ماموگرافی به دمای اتاق، پیش از نصب دستگاه باید </a:t>
            </a:r>
            <a:r>
              <a:rPr lang="fa-IR" sz="2400" dirty="0" err="1">
                <a:cs typeface="B Nazanin" panose="00000400000000000000" pitchFamily="2" charset="-78"/>
              </a:rPr>
              <a:t>اسپلیت</a:t>
            </a:r>
            <a:r>
              <a:rPr lang="fa-IR" sz="2400" dirty="0">
                <a:cs typeface="B Nazanin" panose="00000400000000000000" pitchFamily="2" charset="-78"/>
              </a:rPr>
              <a:t> در اتاق نصب شده باشد و دمای اتاق بین 19 تا 21 درجه حفظ گردد.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همچنین باید دو خروجی برق از </a:t>
            </a:r>
            <a:r>
              <a:rPr lang="en-US" sz="2400" dirty="0">
                <a:cs typeface="B Nazanin" panose="00000400000000000000" pitchFamily="2" charset="-78"/>
              </a:rPr>
              <a:t>UPS</a:t>
            </a:r>
            <a:r>
              <a:rPr lang="fa-IR" sz="2400" dirty="0">
                <a:cs typeface="B Nazanin" panose="00000400000000000000" pitchFamily="2" charset="-78"/>
              </a:rPr>
              <a:t> با مشخصات اسلاید بعد برای دستگاه ماموگرافی و </a:t>
            </a:r>
            <a:r>
              <a:rPr lang="en-US" sz="2400" dirty="0">
                <a:cs typeface="B Nazanin" panose="00000400000000000000" pitchFamily="2" charset="-78"/>
              </a:rPr>
              <a:t>Workstation</a:t>
            </a:r>
            <a:r>
              <a:rPr lang="fa-IR" sz="2400" dirty="0">
                <a:cs typeface="B Nazanin" panose="00000400000000000000" pitchFamily="2" charset="-78"/>
              </a:rPr>
              <a:t> آماده گردد.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داشتن نود شبکه و پریز های برق در </a:t>
            </a:r>
            <a:r>
              <a:rPr lang="fa-IR" sz="2400" dirty="0" err="1">
                <a:cs typeface="B Nazanin" panose="00000400000000000000" pitchFamily="2" charset="-78"/>
              </a:rPr>
              <a:t>اطرف</a:t>
            </a:r>
            <a:r>
              <a:rPr lang="fa-IR" sz="2400" dirty="0">
                <a:cs typeface="B Nazanin" panose="00000400000000000000" pitchFamily="2" charset="-78"/>
              </a:rPr>
              <a:t> دستگاه از دیگر الزامات نصب می باشد.</a:t>
            </a:r>
            <a:endParaRPr lang="en-US" sz="2400" dirty="0">
              <a:cs typeface="B Nazanin" panose="00000400000000000000" pitchFamily="2" charset="-78"/>
            </a:endParaRPr>
          </a:p>
        </p:txBody>
      </p:sp>
    </p:spTree>
    <p:extLst>
      <p:ext uri="{BB962C8B-B14F-4D97-AF65-F5344CB8AC3E}">
        <p14:creationId xmlns:p14="http://schemas.microsoft.com/office/powerpoint/2010/main" val="197276182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87CB1D-885D-4E98-BCD7-B94AA81812FE}"/>
              </a:ext>
            </a:extLst>
          </p:cNvPr>
          <p:cNvPicPr>
            <a:picLocks noChangeAspect="1"/>
          </p:cNvPicPr>
          <p:nvPr/>
        </p:nvPicPr>
        <p:blipFill>
          <a:blip r:embed="rId2"/>
          <a:stretch>
            <a:fillRect/>
          </a:stretch>
        </p:blipFill>
        <p:spPr>
          <a:xfrm>
            <a:off x="937351" y="644687"/>
            <a:ext cx="4952747" cy="4952747"/>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شرایط نگهداری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4" name="TextBox 13">
            <a:extLst>
              <a:ext uri="{FF2B5EF4-FFF2-40B4-BE49-F238E27FC236}">
                <a16:creationId xmlns:a16="http://schemas.microsoft.com/office/drawing/2014/main" xmlns="" id="{7FCFB4FB-7C9B-41A7-9250-EAE3BFE94EF4}"/>
              </a:ext>
            </a:extLst>
          </p:cNvPr>
          <p:cNvSpPr txBox="1"/>
          <p:nvPr/>
        </p:nvSpPr>
        <p:spPr>
          <a:xfrm>
            <a:off x="8192655" y="889219"/>
            <a:ext cx="3393039" cy="461665"/>
          </a:xfrm>
          <a:prstGeom prst="rect">
            <a:avLst/>
          </a:prstGeom>
          <a:noFill/>
        </p:spPr>
        <p:txBody>
          <a:bodyPr wrap="square" rtlCol="0">
            <a:spAutoFit/>
          </a:bodyPr>
          <a:lstStyle/>
          <a:p>
            <a:pPr algn="r" rtl="1"/>
            <a:r>
              <a:rPr lang="fa-IR" sz="2400" dirty="0">
                <a:cs typeface="B Titr" panose="00000700000000000000" pitchFamily="2" charset="-78"/>
              </a:rPr>
              <a:t>الزامات نصب ماموگرافی</a:t>
            </a:r>
            <a:endParaRPr lang="en-US" sz="2400" dirty="0">
              <a:cs typeface="B Titr" panose="00000700000000000000" pitchFamily="2" charset="-78"/>
            </a:endParaRPr>
          </a:p>
        </p:txBody>
      </p:sp>
      <p:sp>
        <p:nvSpPr>
          <p:cNvPr id="16" name="TextBox 15">
            <a:extLst>
              <a:ext uri="{FF2B5EF4-FFF2-40B4-BE49-F238E27FC236}">
                <a16:creationId xmlns:a16="http://schemas.microsoft.com/office/drawing/2014/main" xmlns="" id="{D74B8201-1816-439B-A51F-81B7F0B7D1FA}"/>
              </a:ext>
            </a:extLst>
          </p:cNvPr>
          <p:cNvSpPr txBox="1"/>
          <p:nvPr/>
        </p:nvSpPr>
        <p:spPr>
          <a:xfrm>
            <a:off x="7784606" y="1443588"/>
            <a:ext cx="3393039" cy="461665"/>
          </a:xfrm>
          <a:prstGeom prst="rect">
            <a:avLst/>
          </a:prstGeom>
          <a:noFill/>
        </p:spPr>
        <p:txBody>
          <a:bodyPr wrap="square" rtlCol="0">
            <a:spAutoFit/>
          </a:bodyPr>
          <a:lstStyle/>
          <a:p>
            <a:pPr algn="r" rtl="1"/>
            <a:r>
              <a:rPr lang="fa-IR" sz="2400" dirty="0">
                <a:cs typeface="B Titr" panose="00000700000000000000" pitchFamily="2" charset="-78"/>
              </a:rPr>
              <a:t>شرایط </a:t>
            </a:r>
            <a:r>
              <a:rPr lang="en-US" sz="2400" dirty="0">
                <a:cs typeface="B Titr" panose="00000700000000000000" pitchFamily="2" charset="-78"/>
              </a:rPr>
              <a:t>UPS</a:t>
            </a:r>
          </a:p>
        </p:txBody>
      </p:sp>
      <p:sp>
        <p:nvSpPr>
          <p:cNvPr id="15" name="TextBox 14">
            <a:extLst>
              <a:ext uri="{FF2B5EF4-FFF2-40B4-BE49-F238E27FC236}">
                <a16:creationId xmlns:a16="http://schemas.microsoft.com/office/drawing/2014/main" xmlns="" id="{25FDEB5C-24A7-4A22-B392-02B1D5F28FBC}"/>
              </a:ext>
            </a:extLst>
          </p:cNvPr>
          <p:cNvSpPr txBox="1"/>
          <p:nvPr/>
        </p:nvSpPr>
        <p:spPr>
          <a:xfrm>
            <a:off x="6640814" y="2150426"/>
            <a:ext cx="4536832" cy="1938992"/>
          </a:xfrm>
          <a:prstGeom prst="rect">
            <a:avLst/>
          </a:prstGeom>
          <a:noFill/>
        </p:spPr>
        <p:txBody>
          <a:bodyPr wrap="square" rtlCol="0">
            <a:spAutoFit/>
          </a:bodyPr>
          <a:lstStyle/>
          <a:p>
            <a:pPr algn="r" rtl="1"/>
            <a:r>
              <a:rPr lang="fa-IR" sz="2400" dirty="0">
                <a:cs typeface="B Nazanin" panose="00000400000000000000" pitchFamily="2" charset="-78"/>
              </a:rPr>
              <a:t>شرایط </a:t>
            </a:r>
            <a:r>
              <a:rPr lang="en-US" sz="2400" dirty="0">
                <a:cs typeface="B Nazanin" panose="00000400000000000000" pitchFamily="2" charset="-78"/>
              </a:rPr>
              <a:t>UPS</a:t>
            </a:r>
            <a:r>
              <a:rPr lang="fa-IR" sz="2400" dirty="0">
                <a:cs typeface="B Nazanin" panose="00000400000000000000" pitchFamily="2" charset="-78"/>
              </a:rPr>
              <a:t> به شرح ذیل می باشد:</a:t>
            </a:r>
          </a:p>
          <a:p>
            <a:pPr algn="r" rtl="1"/>
            <a:r>
              <a:rPr lang="fa-IR" sz="2400" dirty="0">
                <a:cs typeface="B Nazanin" panose="00000400000000000000" pitchFamily="2" charset="-78"/>
              </a:rPr>
              <a:t>1- </a:t>
            </a:r>
            <a:r>
              <a:rPr lang="en-US" sz="2400" dirty="0">
                <a:cs typeface="B Nazanin" panose="00000400000000000000" pitchFamily="2" charset="-78"/>
              </a:rPr>
              <a:t>Online</a:t>
            </a:r>
          </a:p>
          <a:p>
            <a:pPr algn="r" rtl="1"/>
            <a:r>
              <a:rPr lang="fa-IR" sz="2400" dirty="0">
                <a:cs typeface="B Nazanin" panose="00000400000000000000" pitchFamily="2" charset="-78"/>
              </a:rPr>
              <a:t>2- </a:t>
            </a:r>
            <a:r>
              <a:rPr lang="en-US" sz="2400" dirty="0">
                <a:cs typeface="B Nazanin" panose="00000400000000000000" pitchFamily="2" charset="-78"/>
              </a:rPr>
              <a:t>Double Conversion</a:t>
            </a:r>
          </a:p>
          <a:p>
            <a:pPr algn="r" rtl="1"/>
            <a:r>
              <a:rPr lang="fa-IR" sz="2400" dirty="0">
                <a:cs typeface="B Nazanin" panose="00000400000000000000" pitchFamily="2" charset="-78"/>
              </a:rPr>
              <a:t>3- </a:t>
            </a:r>
            <a:r>
              <a:rPr lang="en-US" sz="2400" dirty="0">
                <a:cs typeface="B Nazanin" panose="00000400000000000000" pitchFamily="2" charset="-78"/>
              </a:rPr>
              <a:t>20KV</a:t>
            </a:r>
          </a:p>
          <a:p>
            <a:pPr algn="r" rtl="1"/>
            <a:r>
              <a:rPr lang="fa-IR" sz="2400" dirty="0">
                <a:cs typeface="B Nazanin" panose="00000400000000000000" pitchFamily="2" charset="-78"/>
              </a:rPr>
              <a:t>4- </a:t>
            </a:r>
            <a:r>
              <a:rPr lang="en-US" sz="2400" dirty="0">
                <a:cs typeface="B Nazanin" panose="00000400000000000000" pitchFamily="2" charset="-78"/>
              </a:rPr>
              <a:t>UPS</a:t>
            </a:r>
            <a:r>
              <a:rPr lang="fa-IR" sz="2400" dirty="0">
                <a:cs typeface="B Nazanin" panose="00000400000000000000" pitchFamily="2" charset="-78"/>
              </a:rPr>
              <a:t> حتما باید سه فاز به تک فاز باشد.</a:t>
            </a:r>
            <a:endParaRPr lang="en-US" sz="2400" dirty="0">
              <a:cs typeface="B Nazanin" panose="00000400000000000000" pitchFamily="2" charset="-78"/>
            </a:endParaRPr>
          </a:p>
        </p:txBody>
      </p:sp>
      <p:sp>
        <p:nvSpPr>
          <p:cNvPr id="17" name="TextBox 16">
            <a:extLst>
              <a:ext uri="{FF2B5EF4-FFF2-40B4-BE49-F238E27FC236}">
                <a16:creationId xmlns:a16="http://schemas.microsoft.com/office/drawing/2014/main" xmlns="" id="{A5C371B4-4957-437F-85BE-08E75DC47B0B}"/>
              </a:ext>
            </a:extLst>
          </p:cNvPr>
          <p:cNvSpPr txBox="1"/>
          <p:nvPr/>
        </p:nvSpPr>
        <p:spPr>
          <a:xfrm>
            <a:off x="6640814" y="4193281"/>
            <a:ext cx="4536832" cy="1200329"/>
          </a:xfrm>
          <a:prstGeom prst="rect">
            <a:avLst/>
          </a:prstGeom>
          <a:noFill/>
        </p:spPr>
        <p:txBody>
          <a:bodyPr wrap="square" rtlCol="0">
            <a:spAutoFit/>
          </a:bodyPr>
          <a:lstStyle/>
          <a:p>
            <a:pPr algn="r" rtl="1"/>
            <a:r>
              <a:rPr lang="fa-IR" sz="2400" dirty="0">
                <a:cs typeface="B Nazanin" panose="00000400000000000000" pitchFamily="2" charset="-78"/>
              </a:rPr>
              <a:t>پیشنهاد می گردد تا باتری های </a:t>
            </a:r>
            <a:r>
              <a:rPr lang="en-US" sz="2400" dirty="0">
                <a:cs typeface="B Nazanin" panose="00000400000000000000" pitchFamily="2" charset="-78"/>
              </a:rPr>
              <a:t>UPS </a:t>
            </a:r>
            <a:r>
              <a:rPr lang="fa-IR" sz="2400" dirty="0">
                <a:cs typeface="B Nazanin" panose="00000400000000000000" pitchFamily="2" charset="-78"/>
              </a:rPr>
              <a:t> به صورت سالانه مورد سرویس و تعویض قرار گیرند.</a:t>
            </a:r>
            <a:endParaRPr lang="en-US" sz="2400" dirty="0">
              <a:cs typeface="B Nazanin" panose="00000400000000000000" pitchFamily="2" charset="-78"/>
            </a:endParaRPr>
          </a:p>
        </p:txBody>
      </p:sp>
    </p:spTree>
    <p:extLst>
      <p:ext uri="{BB962C8B-B14F-4D97-AF65-F5344CB8AC3E}">
        <p14:creationId xmlns:p14="http://schemas.microsoft.com/office/powerpoint/2010/main" val="157249920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شرایط نگهداری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4" name="TextBox 13">
            <a:extLst>
              <a:ext uri="{FF2B5EF4-FFF2-40B4-BE49-F238E27FC236}">
                <a16:creationId xmlns:a16="http://schemas.microsoft.com/office/drawing/2014/main" xmlns="" id="{7FCFB4FB-7C9B-41A7-9250-EAE3BFE94EF4}"/>
              </a:ext>
            </a:extLst>
          </p:cNvPr>
          <p:cNvSpPr txBox="1"/>
          <p:nvPr/>
        </p:nvSpPr>
        <p:spPr>
          <a:xfrm>
            <a:off x="8192655" y="889219"/>
            <a:ext cx="3393039" cy="461665"/>
          </a:xfrm>
          <a:prstGeom prst="rect">
            <a:avLst/>
          </a:prstGeom>
          <a:noFill/>
        </p:spPr>
        <p:txBody>
          <a:bodyPr wrap="square" rtlCol="0">
            <a:spAutoFit/>
          </a:bodyPr>
          <a:lstStyle/>
          <a:p>
            <a:pPr algn="r" rtl="1"/>
            <a:r>
              <a:rPr lang="fa-IR" sz="2400" dirty="0">
                <a:cs typeface="B Titr" panose="00000700000000000000" pitchFamily="2" charset="-78"/>
              </a:rPr>
              <a:t>الزامات نصب ماموگرافی</a:t>
            </a:r>
            <a:endParaRPr lang="en-US" sz="2400" dirty="0">
              <a:cs typeface="B Titr" panose="00000700000000000000" pitchFamily="2" charset="-78"/>
            </a:endParaRPr>
          </a:p>
        </p:txBody>
      </p:sp>
      <p:sp>
        <p:nvSpPr>
          <p:cNvPr id="16" name="TextBox 15">
            <a:extLst>
              <a:ext uri="{FF2B5EF4-FFF2-40B4-BE49-F238E27FC236}">
                <a16:creationId xmlns:a16="http://schemas.microsoft.com/office/drawing/2014/main" xmlns="" id="{D74B8201-1816-439B-A51F-81B7F0B7D1FA}"/>
              </a:ext>
            </a:extLst>
          </p:cNvPr>
          <p:cNvSpPr txBox="1"/>
          <p:nvPr/>
        </p:nvSpPr>
        <p:spPr>
          <a:xfrm>
            <a:off x="7784606" y="1443588"/>
            <a:ext cx="3393039" cy="461665"/>
          </a:xfrm>
          <a:prstGeom prst="rect">
            <a:avLst/>
          </a:prstGeom>
          <a:noFill/>
        </p:spPr>
        <p:txBody>
          <a:bodyPr wrap="square" rtlCol="0">
            <a:spAutoFit/>
          </a:bodyPr>
          <a:lstStyle/>
          <a:p>
            <a:pPr algn="r" rtl="1"/>
            <a:r>
              <a:rPr lang="fa-IR" sz="2400" dirty="0">
                <a:cs typeface="B Titr" panose="00000700000000000000" pitchFamily="2" charset="-78"/>
              </a:rPr>
              <a:t>شرایط اتاق</a:t>
            </a:r>
            <a:endParaRPr lang="en-US" sz="2400" dirty="0">
              <a:cs typeface="B Titr" panose="00000700000000000000" pitchFamily="2" charset="-78"/>
            </a:endParaRPr>
          </a:p>
        </p:txBody>
      </p:sp>
      <p:sp>
        <p:nvSpPr>
          <p:cNvPr id="15" name="TextBox 14">
            <a:extLst>
              <a:ext uri="{FF2B5EF4-FFF2-40B4-BE49-F238E27FC236}">
                <a16:creationId xmlns:a16="http://schemas.microsoft.com/office/drawing/2014/main" xmlns="" id="{25FDEB5C-24A7-4A22-B392-02B1D5F28FBC}"/>
              </a:ext>
            </a:extLst>
          </p:cNvPr>
          <p:cNvSpPr txBox="1"/>
          <p:nvPr/>
        </p:nvSpPr>
        <p:spPr>
          <a:xfrm>
            <a:off x="1551709" y="2150426"/>
            <a:ext cx="9625937" cy="1569660"/>
          </a:xfrm>
          <a:prstGeom prst="rect">
            <a:avLst/>
          </a:prstGeom>
          <a:noFill/>
        </p:spPr>
        <p:txBody>
          <a:bodyPr wrap="square" rtlCol="0">
            <a:spAutoFit/>
          </a:bodyPr>
          <a:lstStyle/>
          <a:p>
            <a:pPr marL="342900" indent="-342900" algn="r" rtl="1">
              <a:buFont typeface="Wingdings" panose="05000000000000000000" pitchFamily="2" charset="2"/>
              <a:buChar char="Ø"/>
            </a:pPr>
            <a:r>
              <a:rPr lang="fa-IR" sz="2400" dirty="0">
                <a:cs typeface="B Nazanin" panose="00000400000000000000" pitchFamily="2" charset="-78"/>
              </a:rPr>
              <a:t>با توجه به اینکه در دستگاه ماموگرافی از </a:t>
            </a:r>
            <a:r>
              <a:rPr lang="fa-IR" sz="2400" dirty="0" err="1">
                <a:cs typeface="B Nazanin" panose="00000400000000000000" pitchFamily="2" charset="-78"/>
              </a:rPr>
              <a:t>اپتوکوپلر</a:t>
            </a:r>
            <a:r>
              <a:rPr lang="fa-IR" sz="2400" dirty="0">
                <a:cs typeface="B Nazanin" panose="00000400000000000000" pitchFamily="2" charset="-78"/>
              </a:rPr>
              <a:t> های متعددی برای بخش های مختلف دستگاه استفاده است و در صورت وجود گرد و غبار این احتمال وجود دارد تا این گرد و خاک مانع عملکرد صحیح این </a:t>
            </a:r>
            <a:r>
              <a:rPr lang="fa-IR" sz="2400" dirty="0" err="1">
                <a:cs typeface="B Nazanin" panose="00000400000000000000" pitchFamily="2" charset="-78"/>
              </a:rPr>
              <a:t>سنسور</a:t>
            </a:r>
            <a:r>
              <a:rPr lang="fa-IR" sz="2400" dirty="0">
                <a:cs typeface="B Nazanin" panose="00000400000000000000" pitchFamily="2" charset="-78"/>
              </a:rPr>
              <a:t> ها گردد، به مراکز اکیدا توصیه می شود تا شرایط حفظ اتاق عاری از گرد و غبار را رعایت کرده و تا حد امکان محیط تمیز باشد.</a:t>
            </a:r>
            <a:endParaRPr lang="en-US" sz="2400" dirty="0">
              <a:cs typeface="B Nazanin" panose="00000400000000000000" pitchFamily="2" charset="-78"/>
            </a:endParaRPr>
          </a:p>
        </p:txBody>
      </p:sp>
      <p:sp>
        <p:nvSpPr>
          <p:cNvPr id="18" name="TextBox 17">
            <a:extLst>
              <a:ext uri="{FF2B5EF4-FFF2-40B4-BE49-F238E27FC236}">
                <a16:creationId xmlns:a16="http://schemas.microsoft.com/office/drawing/2014/main" xmlns="" id="{25E44FF1-45DC-4C16-815C-34533FE5ED6E}"/>
              </a:ext>
            </a:extLst>
          </p:cNvPr>
          <p:cNvSpPr txBox="1"/>
          <p:nvPr/>
        </p:nvSpPr>
        <p:spPr>
          <a:xfrm>
            <a:off x="1551709" y="3720086"/>
            <a:ext cx="9625937" cy="1200329"/>
          </a:xfrm>
          <a:prstGeom prst="rect">
            <a:avLst/>
          </a:prstGeom>
          <a:noFill/>
        </p:spPr>
        <p:txBody>
          <a:bodyPr wrap="square" rtlCol="0">
            <a:spAutoFit/>
          </a:bodyPr>
          <a:lstStyle/>
          <a:p>
            <a:pPr marL="342900" indent="-342900" algn="just" rtl="1">
              <a:buFont typeface="Wingdings" panose="05000000000000000000" pitchFamily="2" charset="2"/>
              <a:buChar char="Ø"/>
            </a:pPr>
            <a:r>
              <a:rPr lang="fa-IR" sz="2400" dirty="0">
                <a:cs typeface="B Nazanin" panose="00000400000000000000" pitchFamily="2" charset="-78"/>
              </a:rPr>
              <a:t>با توجه به اینکه نصب روشویی یک الزام از سمت اداره تجهیزات پزشکی می باشد حتما توجه شود تا مکان این روشویی در جایی باشد که احتمال خیس شدن و ریخته شدن آب بر روی دستگاه ماموگرافی وجود نداشته باشد.</a:t>
            </a:r>
            <a:endParaRPr lang="en-US" sz="2400" dirty="0">
              <a:cs typeface="B Nazanin" panose="00000400000000000000" pitchFamily="2" charset="-78"/>
            </a:endParaRPr>
          </a:p>
        </p:txBody>
      </p:sp>
    </p:spTree>
    <p:extLst>
      <p:ext uri="{BB962C8B-B14F-4D97-AF65-F5344CB8AC3E}">
        <p14:creationId xmlns:p14="http://schemas.microsoft.com/office/powerpoint/2010/main" val="110771819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شرایط نگهداری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4" name="TextBox 13">
            <a:extLst>
              <a:ext uri="{FF2B5EF4-FFF2-40B4-BE49-F238E27FC236}">
                <a16:creationId xmlns:a16="http://schemas.microsoft.com/office/drawing/2014/main" xmlns="" id="{7FCFB4FB-7C9B-41A7-9250-EAE3BFE94EF4}"/>
              </a:ext>
            </a:extLst>
          </p:cNvPr>
          <p:cNvSpPr txBox="1"/>
          <p:nvPr/>
        </p:nvSpPr>
        <p:spPr>
          <a:xfrm>
            <a:off x="8192655" y="889219"/>
            <a:ext cx="3393039" cy="461665"/>
          </a:xfrm>
          <a:prstGeom prst="rect">
            <a:avLst/>
          </a:prstGeom>
          <a:noFill/>
        </p:spPr>
        <p:txBody>
          <a:bodyPr wrap="square" rtlCol="0">
            <a:spAutoFit/>
          </a:bodyPr>
          <a:lstStyle/>
          <a:p>
            <a:pPr algn="r" rtl="1"/>
            <a:r>
              <a:rPr lang="fa-IR" sz="2400" dirty="0">
                <a:cs typeface="B Titr" panose="00000700000000000000" pitchFamily="2" charset="-78"/>
              </a:rPr>
              <a:t>الزامات نصب ماموگرافی</a:t>
            </a:r>
            <a:endParaRPr lang="en-US" sz="2400" dirty="0">
              <a:cs typeface="B Titr" panose="00000700000000000000" pitchFamily="2" charset="-78"/>
            </a:endParaRPr>
          </a:p>
        </p:txBody>
      </p:sp>
      <p:sp>
        <p:nvSpPr>
          <p:cNvPr id="16" name="TextBox 15">
            <a:extLst>
              <a:ext uri="{FF2B5EF4-FFF2-40B4-BE49-F238E27FC236}">
                <a16:creationId xmlns:a16="http://schemas.microsoft.com/office/drawing/2014/main" xmlns="" id="{D74B8201-1816-439B-A51F-81B7F0B7D1FA}"/>
              </a:ext>
            </a:extLst>
          </p:cNvPr>
          <p:cNvSpPr txBox="1"/>
          <p:nvPr/>
        </p:nvSpPr>
        <p:spPr>
          <a:xfrm>
            <a:off x="7784606" y="1443588"/>
            <a:ext cx="3393039" cy="461665"/>
          </a:xfrm>
          <a:prstGeom prst="rect">
            <a:avLst/>
          </a:prstGeom>
          <a:noFill/>
        </p:spPr>
        <p:txBody>
          <a:bodyPr wrap="square" rtlCol="0">
            <a:spAutoFit/>
          </a:bodyPr>
          <a:lstStyle/>
          <a:p>
            <a:pPr algn="r" rtl="1"/>
            <a:r>
              <a:rPr lang="fa-IR" sz="2400" dirty="0">
                <a:cs typeface="B Titr" panose="00000700000000000000" pitchFamily="2" charset="-78"/>
              </a:rPr>
              <a:t>شرایط نگهداری دستگاه</a:t>
            </a:r>
            <a:endParaRPr lang="en-US" sz="2400" dirty="0">
              <a:cs typeface="B Titr" panose="00000700000000000000" pitchFamily="2" charset="-78"/>
            </a:endParaRPr>
          </a:p>
        </p:txBody>
      </p:sp>
      <p:sp>
        <p:nvSpPr>
          <p:cNvPr id="15" name="TextBox 14">
            <a:extLst>
              <a:ext uri="{FF2B5EF4-FFF2-40B4-BE49-F238E27FC236}">
                <a16:creationId xmlns:a16="http://schemas.microsoft.com/office/drawing/2014/main" xmlns="" id="{25FDEB5C-24A7-4A22-B392-02B1D5F28FBC}"/>
              </a:ext>
            </a:extLst>
          </p:cNvPr>
          <p:cNvSpPr txBox="1"/>
          <p:nvPr/>
        </p:nvSpPr>
        <p:spPr>
          <a:xfrm>
            <a:off x="1551709" y="2150426"/>
            <a:ext cx="9625937" cy="3416320"/>
          </a:xfrm>
          <a:prstGeom prst="rect">
            <a:avLst/>
          </a:prstGeom>
          <a:noFill/>
        </p:spPr>
        <p:txBody>
          <a:bodyPr wrap="square" rtlCol="0">
            <a:spAutoFit/>
          </a:bodyPr>
          <a:lstStyle/>
          <a:p>
            <a:pPr marL="342900" indent="-342900" algn="r" rtl="1">
              <a:buFont typeface="Wingdings" panose="05000000000000000000" pitchFamily="2" charset="2"/>
              <a:buChar char="Ø"/>
            </a:pPr>
            <a:r>
              <a:rPr lang="fa-IR" sz="2400" dirty="0">
                <a:cs typeface="B Nazanin" panose="00000400000000000000" pitchFamily="2" charset="-78"/>
              </a:rPr>
              <a:t>با توجه به اینکه سطح دیتکتور در تماس با پوست بیماران می باشد حتما توجه شود پس از هر بیمار سطح دیتکتور باید ضد عفونی گردد. پیشنهاد می گردد تا  از پارچه های یک بار مصرف نازک برای هر بیمار استفاده شود تا سطح دیتکتور دچار مشکل نشود در غیر اینصورت از یک پارچه </a:t>
            </a:r>
            <a:r>
              <a:rPr lang="fa-IR" sz="2400" dirty="0" err="1">
                <a:cs typeface="B Nazanin" panose="00000400000000000000" pitchFamily="2" charset="-78"/>
              </a:rPr>
              <a:t>نانو</a:t>
            </a:r>
            <a:r>
              <a:rPr lang="fa-IR" sz="2400" dirty="0">
                <a:cs typeface="B Nazanin" panose="00000400000000000000" pitchFamily="2" charset="-78"/>
              </a:rPr>
              <a:t> که پرز نداشته باشد و به مقداری الکل آغشته شده باشد سطح مورد نظر تمیز گردد.</a:t>
            </a:r>
          </a:p>
          <a:p>
            <a:pPr marL="342900" indent="-342900" algn="r" rtl="1">
              <a:buFont typeface="Wingdings" panose="05000000000000000000" pitchFamily="2" charset="2"/>
              <a:buChar char="Ø"/>
            </a:pPr>
            <a:r>
              <a:rPr lang="fa-IR" sz="2400" dirty="0">
                <a:cs typeface="B Nazanin" panose="00000400000000000000" pitchFamily="2" charset="-78"/>
              </a:rPr>
              <a:t>برای تمیز کردن </a:t>
            </a:r>
            <a:r>
              <a:rPr lang="fa-IR" sz="2400" dirty="0" err="1">
                <a:cs typeface="B Nazanin" panose="00000400000000000000" pitchFamily="2" charset="-78"/>
              </a:rPr>
              <a:t>پدل</a:t>
            </a:r>
            <a:r>
              <a:rPr lang="fa-IR" sz="2400" dirty="0">
                <a:cs typeface="B Nazanin" panose="00000400000000000000" pitchFamily="2" charset="-78"/>
              </a:rPr>
              <a:t> ها نباید از الکل استفاده کرد و پس از هر بیمار باید سطح مورد نظر تمیز گردد.</a:t>
            </a:r>
          </a:p>
          <a:p>
            <a:pPr marL="342900" indent="-342900" algn="r" rtl="1">
              <a:buFont typeface="Wingdings" panose="05000000000000000000" pitchFamily="2" charset="2"/>
              <a:buChar char="Ø"/>
            </a:pPr>
            <a:r>
              <a:rPr lang="fa-IR" sz="2400" dirty="0">
                <a:cs typeface="B Nazanin" panose="00000400000000000000" pitchFamily="2" charset="-78"/>
              </a:rPr>
              <a:t>به هنگام انجام ماموگرافی حتما مراقب باشید تا بیمار دکمه های </a:t>
            </a:r>
            <a:r>
              <a:rPr lang="en-US" sz="2400" dirty="0">
                <a:cs typeface="B Nazanin" panose="00000400000000000000" pitchFamily="2" charset="-78"/>
              </a:rPr>
              <a:t>Emergency</a:t>
            </a:r>
            <a:r>
              <a:rPr lang="fa-IR" sz="2400" dirty="0">
                <a:cs typeface="B Nazanin" panose="00000400000000000000" pitchFamily="2" charset="-78"/>
              </a:rPr>
              <a:t> را نزند و</a:t>
            </a:r>
            <a:r>
              <a:rPr lang="en-US" sz="2400" dirty="0">
                <a:cs typeface="B Nazanin" panose="00000400000000000000" pitchFamily="2" charset="-78"/>
              </a:rPr>
              <a:t> </a:t>
            </a:r>
            <a:r>
              <a:rPr lang="fa-IR" sz="2400" dirty="0">
                <a:cs typeface="B Nazanin" panose="00000400000000000000" pitchFamily="2" charset="-78"/>
              </a:rPr>
              <a:t> در صورت انجام این کار ابتدا دکمه </a:t>
            </a:r>
            <a:r>
              <a:rPr lang="en-US" sz="2400" dirty="0">
                <a:cs typeface="B Nazanin" panose="00000400000000000000" pitchFamily="2" charset="-78"/>
              </a:rPr>
              <a:t>Emergency</a:t>
            </a:r>
            <a:r>
              <a:rPr lang="fa-IR" sz="2400" dirty="0">
                <a:cs typeface="B Nazanin" panose="00000400000000000000" pitchFamily="2" charset="-78"/>
              </a:rPr>
              <a:t> را آزاد کرده و سپس اکسپوز را انجام دهید در غیر اینصورت نرم افزار دچار مشکل خواهد شد.</a:t>
            </a:r>
            <a:endParaRPr lang="en-US" sz="2400" dirty="0">
              <a:cs typeface="B Nazanin" panose="00000400000000000000" pitchFamily="2" charset="-78"/>
            </a:endParaRPr>
          </a:p>
        </p:txBody>
      </p:sp>
    </p:spTree>
    <p:extLst>
      <p:ext uri="{BB962C8B-B14F-4D97-AF65-F5344CB8AC3E}">
        <p14:creationId xmlns:p14="http://schemas.microsoft.com/office/powerpoint/2010/main" val="3763425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 فرآیند ماموگرافی</a:t>
            </a:r>
            <a:endParaRPr lang="en-US" sz="3200" b="1" dirty="0">
              <a:latin typeface="Times New Roman" panose="02020603050405020304" pitchFamily="18" charset="0"/>
              <a:cs typeface="B Titr" panose="00000700000000000000" pitchFamily="2" charset="-78"/>
            </a:endParaRPr>
          </a:p>
        </p:txBody>
      </p:sp>
      <p:sp>
        <p:nvSpPr>
          <p:cNvPr id="12" name="TextBox 11">
            <a:extLst>
              <a:ext uri="{FF2B5EF4-FFF2-40B4-BE49-F238E27FC236}">
                <a16:creationId xmlns:a16="http://schemas.microsoft.com/office/drawing/2014/main" xmlns="" id="{A4E8BCAC-2C5F-4D0A-B796-6D1714DD1ACC}"/>
              </a:ext>
            </a:extLst>
          </p:cNvPr>
          <p:cNvSpPr txBox="1"/>
          <p:nvPr/>
        </p:nvSpPr>
        <p:spPr>
          <a:xfrm>
            <a:off x="4347871" y="1613373"/>
            <a:ext cx="7502105" cy="4832092"/>
          </a:xfrm>
          <a:prstGeom prst="rect">
            <a:avLst/>
          </a:prstGeom>
          <a:noFill/>
        </p:spPr>
        <p:txBody>
          <a:bodyPr wrap="square" rtlCol="0">
            <a:spAutoFit/>
          </a:bodyPr>
          <a:lstStyle/>
          <a:p>
            <a:pPr marL="514350" indent="-514350" algn="r" rtl="1">
              <a:buFont typeface="+mj-lt"/>
              <a:buAutoNum type="arabicPeriod"/>
            </a:pPr>
            <a:r>
              <a:rPr lang="fa-IR" sz="2800" dirty="0">
                <a:latin typeface="B Nazanin+ Regular" panose="01000506000000020004" pitchFamily="2" charset="-78"/>
                <a:cs typeface="B Nazanin+ Regular" panose="01000506000000020004" pitchFamily="2" charset="-78"/>
              </a:rPr>
              <a:t>ابتدا مشخصات بیمار توسط اپراتور در سیستم ثبت شده و فرآیند عکسبرداری آغاز می گردد.</a:t>
            </a:r>
          </a:p>
          <a:p>
            <a:pPr marL="514350" indent="-514350" algn="r" rtl="1">
              <a:buFont typeface="+mj-lt"/>
              <a:buAutoNum type="arabicPeriod"/>
            </a:pPr>
            <a:r>
              <a:rPr lang="fa-IR" sz="2800" dirty="0">
                <a:latin typeface="B Nazanin+ Regular" panose="01000506000000020004" pitchFamily="2" charset="-78"/>
                <a:cs typeface="B Nazanin+ Regular" panose="01000506000000020004" pitchFamily="2" charset="-78"/>
              </a:rPr>
              <a:t>بخش </a:t>
            </a:r>
            <a:r>
              <a:rPr lang="fa-IR" sz="2800" dirty="0" err="1">
                <a:latin typeface="B Nazanin+ Regular" panose="01000506000000020004" pitchFamily="2" charset="-78"/>
                <a:cs typeface="B Nazanin+ Regular" panose="01000506000000020004" pitchFamily="2" charset="-78"/>
              </a:rPr>
              <a:t>گنتری</a:t>
            </a:r>
            <a:r>
              <a:rPr lang="fa-IR" sz="2800" dirty="0">
                <a:latin typeface="B Nazanin+ Regular" panose="01000506000000020004" pitchFamily="2" charset="-78"/>
                <a:cs typeface="B Nazanin+ Regular" panose="01000506000000020004" pitchFamily="2" charset="-78"/>
              </a:rPr>
              <a:t> در زاویه مناسب قرار گرفته و </a:t>
            </a:r>
            <a:r>
              <a:rPr lang="fa-IR" sz="2800" dirty="0" err="1">
                <a:latin typeface="B Nazanin+ Regular" panose="01000506000000020004" pitchFamily="2" charset="-78"/>
                <a:cs typeface="B Nazanin+ Regular" panose="01000506000000020004" pitchFamily="2" charset="-78"/>
              </a:rPr>
              <a:t>پدل</a:t>
            </a:r>
            <a:r>
              <a:rPr lang="fa-IR" sz="2800" dirty="0">
                <a:latin typeface="B Nazanin+ Regular" panose="01000506000000020004" pitchFamily="2" charset="-78"/>
                <a:cs typeface="B Nazanin+ Regular" panose="01000506000000020004" pitchFamily="2" charset="-78"/>
              </a:rPr>
              <a:t> مورد استفاده نصب می گردد.</a:t>
            </a:r>
          </a:p>
          <a:p>
            <a:pPr marL="514350" indent="-514350" algn="r" rtl="1">
              <a:buFont typeface="+mj-lt"/>
              <a:buAutoNum type="arabicPeriod"/>
            </a:pPr>
            <a:r>
              <a:rPr lang="en-US" sz="2800" dirty="0">
                <a:latin typeface="B Nazanin+ Regular" panose="01000506000000020004" pitchFamily="2" charset="-78"/>
                <a:cs typeface="B Nazanin+ Regular" panose="01000506000000020004" pitchFamily="2" charset="-78"/>
              </a:rPr>
              <a:t>Breast </a:t>
            </a:r>
            <a:r>
              <a:rPr lang="fa-IR" sz="2800" dirty="0">
                <a:latin typeface="B Nazanin+ Regular" panose="01000506000000020004" pitchFamily="2" charset="-78"/>
                <a:cs typeface="B Nazanin+ Regular" panose="01000506000000020004" pitchFamily="2" charset="-78"/>
              </a:rPr>
              <a:t> توسط </a:t>
            </a:r>
            <a:r>
              <a:rPr lang="fa-IR" sz="2800" dirty="0" err="1">
                <a:latin typeface="B Nazanin+ Regular" panose="01000506000000020004" pitchFamily="2" charset="-78"/>
                <a:cs typeface="B Nazanin+ Regular" panose="01000506000000020004" pitchFamily="2" charset="-78"/>
              </a:rPr>
              <a:t>پدل</a:t>
            </a:r>
            <a:r>
              <a:rPr lang="fa-IR" sz="2800" dirty="0">
                <a:latin typeface="B Nazanin+ Regular" panose="01000506000000020004" pitchFamily="2" charset="-78"/>
                <a:cs typeface="B Nazanin+ Regular" panose="01000506000000020004" pitchFamily="2" charset="-78"/>
              </a:rPr>
              <a:t> فشرده شده و دکمه اکسپوز توسط اپراتور فشار داده می شود.</a:t>
            </a:r>
          </a:p>
          <a:p>
            <a:pPr marL="514350" indent="-514350" algn="r" rtl="1">
              <a:buFont typeface="+mj-lt"/>
              <a:buAutoNum type="arabicPeriod"/>
            </a:pPr>
            <a:r>
              <a:rPr lang="fa-IR" sz="2800" dirty="0">
                <a:latin typeface="B Nazanin+ Regular" panose="01000506000000020004" pitchFamily="2" charset="-78"/>
                <a:cs typeface="B Nazanin+ Regular" panose="01000506000000020004" pitchFamily="2" charset="-78"/>
              </a:rPr>
              <a:t>برای دیگر نما ها نیز این فرآیند تکرار خواهد شد.</a:t>
            </a:r>
            <a:endParaRPr lang="en-US" sz="3200" dirty="0">
              <a:latin typeface="B Nazanin+ Regular" panose="01000506000000020004" pitchFamily="2" charset="-78"/>
              <a:cs typeface="B Nazanin+ Regular" panose="01000506000000020004" pitchFamily="2" charset="-78"/>
            </a:endParaRPr>
          </a:p>
        </p:txBody>
      </p:sp>
      <p:pic>
        <p:nvPicPr>
          <p:cNvPr id="14" name="Picture 13">
            <a:extLst>
              <a:ext uri="{FF2B5EF4-FFF2-40B4-BE49-F238E27FC236}">
                <a16:creationId xmlns:a16="http://schemas.microsoft.com/office/drawing/2014/main" xmlns="" id="{D473ABD4-51F3-46A4-989E-B008FFB292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298" y="332271"/>
            <a:ext cx="3383573" cy="5254935"/>
          </a:xfrm>
          <a:prstGeom prst="rect">
            <a:avLst/>
          </a:prstGeom>
        </p:spPr>
      </p:pic>
    </p:spTree>
    <p:extLst>
      <p:ext uri="{BB962C8B-B14F-4D97-AF65-F5344CB8AC3E}">
        <p14:creationId xmlns:p14="http://schemas.microsoft.com/office/powerpoint/2010/main" val="5560473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852154" y="216817"/>
            <a:ext cx="4075889"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شرایط نگهداری دستگاه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4" name="TextBox 13">
            <a:extLst>
              <a:ext uri="{FF2B5EF4-FFF2-40B4-BE49-F238E27FC236}">
                <a16:creationId xmlns:a16="http://schemas.microsoft.com/office/drawing/2014/main" xmlns="" id="{7FCFB4FB-7C9B-41A7-9250-EAE3BFE94EF4}"/>
              </a:ext>
            </a:extLst>
          </p:cNvPr>
          <p:cNvSpPr txBox="1"/>
          <p:nvPr/>
        </p:nvSpPr>
        <p:spPr>
          <a:xfrm>
            <a:off x="8192655" y="889219"/>
            <a:ext cx="3393039" cy="461665"/>
          </a:xfrm>
          <a:prstGeom prst="rect">
            <a:avLst/>
          </a:prstGeom>
          <a:noFill/>
        </p:spPr>
        <p:txBody>
          <a:bodyPr wrap="square" rtlCol="0">
            <a:spAutoFit/>
          </a:bodyPr>
          <a:lstStyle/>
          <a:p>
            <a:pPr algn="r" rtl="1"/>
            <a:r>
              <a:rPr lang="fa-IR" sz="2400" dirty="0">
                <a:cs typeface="B Titr" panose="00000700000000000000" pitchFamily="2" charset="-78"/>
              </a:rPr>
              <a:t>چک لیست </a:t>
            </a:r>
            <a:r>
              <a:rPr lang="en-US" sz="2400" dirty="0">
                <a:cs typeface="B Titr" panose="00000700000000000000" pitchFamily="2" charset="-78"/>
              </a:rPr>
              <a:t>PM</a:t>
            </a:r>
          </a:p>
        </p:txBody>
      </p:sp>
      <p:graphicFrame>
        <p:nvGraphicFramePr>
          <p:cNvPr id="5" name="Table 4">
            <a:extLst>
              <a:ext uri="{FF2B5EF4-FFF2-40B4-BE49-F238E27FC236}">
                <a16:creationId xmlns:a16="http://schemas.microsoft.com/office/drawing/2014/main" xmlns="" id="{BF5C2552-569B-4E2F-AAAD-AC484C246340}"/>
              </a:ext>
            </a:extLst>
          </p:cNvPr>
          <p:cNvGraphicFramePr>
            <a:graphicFrameLocks noGrp="1"/>
          </p:cNvGraphicFramePr>
          <p:nvPr>
            <p:extLst>
              <p:ext uri="{D42A27DB-BD31-4B8C-83A1-F6EECF244321}">
                <p14:modId xmlns:p14="http://schemas.microsoft.com/office/powerpoint/2010/main" val="2880345470"/>
              </p:ext>
            </p:extLst>
          </p:nvPr>
        </p:nvGraphicFramePr>
        <p:xfrm>
          <a:off x="2620424" y="897293"/>
          <a:ext cx="6539348" cy="5608320"/>
        </p:xfrm>
        <a:graphic>
          <a:graphicData uri="http://schemas.openxmlformats.org/drawingml/2006/table">
            <a:tbl>
              <a:tblPr rtl="1" firstRow="1" firstCol="1" bandRow="1">
                <a:tableStyleId>{5C22544A-7EE6-4342-B048-85BDC9FD1C3A}</a:tableStyleId>
              </a:tblPr>
              <a:tblGrid>
                <a:gridCol w="4435031">
                  <a:extLst>
                    <a:ext uri="{9D8B030D-6E8A-4147-A177-3AD203B41FA5}">
                      <a16:colId xmlns:a16="http://schemas.microsoft.com/office/drawing/2014/main" xmlns="" val="2390256478"/>
                    </a:ext>
                  </a:extLst>
                </a:gridCol>
                <a:gridCol w="125027">
                  <a:extLst>
                    <a:ext uri="{9D8B030D-6E8A-4147-A177-3AD203B41FA5}">
                      <a16:colId xmlns:a16="http://schemas.microsoft.com/office/drawing/2014/main" xmlns="" val="1037294938"/>
                    </a:ext>
                  </a:extLst>
                </a:gridCol>
                <a:gridCol w="1979290">
                  <a:extLst>
                    <a:ext uri="{9D8B030D-6E8A-4147-A177-3AD203B41FA5}">
                      <a16:colId xmlns:a16="http://schemas.microsoft.com/office/drawing/2014/main" xmlns="" val="687050175"/>
                    </a:ext>
                  </a:extLst>
                </a:gridCol>
              </a:tblGrid>
              <a:tr h="156605">
                <a:tc gridSpan="3">
                  <a:txBody>
                    <a:bodyPr/>
                    <a:lstStyle/>
                    <a:p>
                      <a:pPr marL="0" marR="0" algn="r" rtl="1">
                        <a:lnSpc>
                          <a:spcPct val="115000"/>
                        </a:lnSpc>
                        <a:spcBef>
                          <a:spcPts val="0"/>
                        </a:spcBef>
                        <a:spcAft>
                          <a:spcPts val="0"/>
                        </a:spcAft>
                      </a:pPr>
                      <a:r>
                        <a:rPr lang="fa-IR" sz="1000" dirty="0">
                          <a:effectLst/>
                          <a:cs typeface="B Nazanin" panose="00000400000000000000" pitchFamily="2" charset="-78"/>
                        </a:rPr>
                        <a:t>موارد لازم اولیه جهت انجام</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98913772"/>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درخواست از مشتری جهت بیان هر گونه مشکل یا سوالی که در حین کار با آن مواجه شده است.</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96440817"/>
                  </a:ext>
                </a:extLst>
              </a:tr>
              <a:tr h="156605">
                <a:tc gridSpan="3">
                  <a:txBody>
                    <a:bodyPr/>
                    <a:lstStyle/>
                    <a:p>
                      <a:pPr marL="0" marR="0" algn="r" rtl="1">
                        <a:lnSpc>
                          <a:spcPct val="115000"/>
                        </a:lnSpc>
                        <a:spcBef>
                          <a:spcPts val="0"/>
                        </a:spcBef>
                        <a:spcAft>
                          <a:spcPts val="0"/>
                        </a:spcAft>
                      </a:pPr>
                      <a:r>
                        <a:rPr lang="en-US" sz="1000">
                          <a:effectLst/>
                          <a:cs typeface="B Nazanin" panose="00000400000000000000" pitchFamily="2" charset="-78"/>
                        </a:rPr>
                        <a:t>error log </a:t>
                      </a:r>
                      <a:r>
                        <a:rPr lang="fa-IR" sz="1000">
                          <a:effectLst/>
                          <a:cs typeface="B Nazanin" panose="00000400000000000000" pitchFamily="2" charset="-78"/>
                        </a:rPr>
                        <a:t> را دانلود کنید و هر مشکلی را تا آخرین </a:t>
                      </a:r>
                      <a:r>
                        <a:rPr lang="en-US" sz="1000">
                          <a:effectLst/>
                          <a:cs typeface="B Nazanin" panose="00000400000000000000" pitchFamily="2" charset="-78"/>
                        </a:rPr>
                        <a:t>PMI</a:t>
                      </a:r>
                      <a:r>
                        <a:rPr lang="fa-IR" sz="1000">
                          <a:effectLst/>
                          <a:cs typeface="B Nazanin" panose="00000400000000000000" pitchFamily="2" charset="-78"/>
                        </a:rPr>
                        <a:t> یادداشت کنید.</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49538108"/>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بازدید سیم کشی های دستگاه برای اطمینان از ایمنی و سالم بودن آنها</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22369939"/>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بازدید و چک سیم کشی </a:t>
                      </a:r>
                      <a:r>
                        <a:rPr lang="en-US" sz="1000">
                          <a:effectLst/>
                          <a:cs typeface="B Nazanin" panose="00000400000000000000" pitchFamily="2" charset="-78"/>
                        </a:rPr>
                        <a:t>earth</a:t>
                      </a:r>
                      <a:r>
                        <a:rPr lang="fa-IR" sz="1000">
                          <a:effectLst/>
                          <a:cs typeface="B Nazanin" panose="00000400000000000000" pitchFamily="2" charset="-78"/>
                        </a:rPr>
                        <a:t> دستگاه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3388466"/>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تمیز کردن و گریسکاری دنده موتورها ، </a:t>
                      </a:r>
                      <a:r>
                        <a:rPr lang="en-US" sz="1000">
                          <a:effectLst/>
                          <a:cs typeface="B Nazanin" panose="00000400000000000000" pitchFamily="2" charset="-78"/>
                        </a:rPr>
                        <a:t>lead screw</a:t>
                      </a:r>
                      <a:r>
                        <a:rPr lang="fa-IR" sz="1000">
                          <a:effectLst/>
                          <a:cs typeface="B Nazanin" panose="00000400000000000000" pitchFamily="2" charset="-78"/>
                        </a:rPr>
                        <a:t> ها ( میله های مارپیچی ) و موارد لازم</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98753891"/>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کردن صفر و 90± درجه </a:t>
                      </a:r>
                      <a:r>
                        <a:rPr lang="en-US" sz="1000">
                          <a:effectLst/>
                          <a:cs typeface="B Nazanin" panose="00000400000000000000" pitchFamily="2" charset="-78"/>
                        </a:rPr>
                        <a:t>C-arm</a:t>
                      </a:r>
                      <a:r>
                        <a:rPr lang="fa-IR" sz="1000">
                          <a:effectLst/>
                          <a:cs typeface="B Nazanin" panose="00000400000000000000" pitchFamily="2" charset="-78"/>
                        </a:rPr>
                        <a:t> و هماهنگی با نمایشگر دیجیتالی</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30714842"/>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عملکرد درست سوییچ های امنیتی در ماکزیمم گردش </a:t>
                      </a:r>
                      <a:r>
                        <a:rPr lang="en-US" sz="1000">
                          <a:effectLst/>
                          <a:cs typeface="B Nazanin" panose="00000400000000000000" pitchFamily="2" charset="-78"/>
                        </a:rPr>
                        <a:t>Arm</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21878801"/>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کالیبره بودن میزان فشار </a:t>
                      </a:r>
                      <a:r>
                        <a:rPr lang="en-US" sz="1000">
                          <a:effectLst/>
                          <a:cs typeface="B Nazanin" panose="00000400000000000000" pitchFamily="2" charset="-78"/>
                        </a:rPr>
                        <a:t>compression paddle</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63093701"/>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کالیبره بودن </a:t>
                      </a:r>
                      <a:r>
                        <a:rPr lang="en-US" sz="1000">
                          <a:effectLst/>
                          <a:cs typeface="B Nazanin" panose="00000400000000000000" pitchFamily="2" charset="-78"/>
                        </a:rPr>
                        <a:t>compression thickness  </a:t>
                      </a:r>
                      <a:r>
                        <a:rPr lang="fa-IR" sz="1000">
                          <a:effectLst/>
                          <a:cs typeface="B Nazanin" panose="00000400000000000000" pitchFamily="2" charset="-78"/>
                        </a:rPr>
                        <a:t>در مود های </a:t>
                      </a:r>
                      <a:r>
                        <a:rPr lang="en-US" sz="1000">
                          <a:effectLst/>
                          <a:cs typeface="B Nazanin" panose="00000400000000000000" pitchFamily="2" charset="-78"/>
                        </a:rPr>
                        <a:t>standard</a:t>
                      </a:r>
                      <a:r>
                        <a:rPr lang="fa-IR" sz="1000">
                          <a:effectLst/>
                          <a:cs typeface="B Nazanin" panose="00000400000000000000" pitchFamily="2" charset="-78"/>
                        </a:rPr>
                        <a:t> و </a:t>
                      </a:r>
                      <a:r>
                        <a:rPr lang="en-US" sz="1000">
                          <a:effectLst/>
                          <a:cs typeface="B Nazanin" panose="00000400000000000000" pitchFamily="2" charset="-78"/>
                        </a:rPr>
                        <a:t>Magnification</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3243747"/>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حرکت کامل عمودی </a:t>
                      </a:r>
                      <a:r>
                        <a:rPr lang="en-US" sz="1000">
                          <a:effectLst/>
                          <a:cs typeface="B Nazanin" panose="00000400000000000000" pitchFamily="2" charset="-78"/>
                        </a:rPr>
                        <a:t>Arm</a:t>
                      </a:r>
                      <a:r>
                        <a:rPr lang="fa-IR" sz="1000">
                          <a:effectLst/>
                          <a:cs typeface="B Nazanin" panose="00000400000000000000" pitchFamily="2" charset="-78"/>
                        </a:rPr>
                        <a:t> و عملکرد درست </a:t>
                      </a:r>
                      <a:r>
                        <a:rPr lang="en-US" sz="1000">
                          <a:effectLst/>
                          <a:cs typeface="B Nazanin" panose="00000400000000000000" pitchFamily="2" charset="-78"/>
                        </a:rPr>
                        <a:t>limit switch</a:t>
                      </a:r>
                      <a:r>
                        <a:rPr lang="fa-IR" sz="1000">
                          <a:effectLst/>
                          <a:cs typeface="B Nazanin" panose="00000400000000000000" pitchFamily="2" charset="-78"/>
                        </a:rPr>
                        <a:t> ها</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20143238"/>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گردش کامل </a:t>
                      </a:r>
                      <a:r>
                        <a:rPr lang="en-US" sz="1000">
                          <a:effectLst/>
                          <a:cs typeface="B Nazanin" panose="00000400000000000000" pitchFamily="2" charset="-78"/>
                        </a:rPr>
                        <a:t>Arm</a:t>
                      </a:r>
                      <a:r>
                        <a:rPr lang="fa-IR" sz="1000">
                          <a:effectLst/>
                          <a:cs typeface="B Nazanin" panose="00000400000000000000" pitchFamily="2" charset="-78"/>
                        </a:rPr>
                        <a:t> تا محدوده های تعیین شده</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79442715"/>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عملکرد </a:t>
                      </a:r>
                      <a:r>
                        <a:rPr lang="en-US" sz="1000">
                          <a:effectLst/>
                          <a:cs typeface="B Nazanin" panose="00000400000000000000" pitchFamily="2" charset="-78"/>
                        </a:rPr>
                        <a:t>compression motor </a:t>
                      </a:r>
                      <a:r>
                        <a:rPr lang="fa-IR" sz="1000">
                          <a:effectLst/>
                          <a:cs typeface="B Nazanin" panose="00000400000000000000" pitchFamily="2" charset="-78"/>
                        </a:rPr>
                        <a:t> و ترمزها</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96837819"/>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عملکرد درست تمام نمایشگرها </a:t>
                      </a:r>
                      <a:r>
                        <a:rPr lang="en-US" sz="1000">
                          <a:effectLst/>
                          <a:cs typeface="B Nazanin" panose="00000400000000000000" pitchFamily="2" charset="-78"/>
                        </a:rPr>
                        <a:t>( visual displays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57843133"/>
                  </a:ext>
                </a:extLst>
              </a:tr>
              <a:tr h="156605">
                <a:tc gridSpan="3">
                  <a:txBody>
                    <a:bodyPr/>
                    <a:lstStyle/>
                    <a:p>
                      <a:pPr marL="342900" marR="0" lvl="0" indent="-342900" algn="r" rtl="1">
                        <a:lnSpc>
                          <a:spcPct val="115000"/>
                        </a:lnSpc>
                        <a:spcBef>
                          <a:spcPts val="0"/>
                        </a:spcBef>
                        <a:spcAft>
                          <a:spcPts val="0"/>
                        </a:spcAft>
                        <a:buFont typeface="Symbol" panose="05050102010706020507" pitchFamily="18" charset="2"/>
                        <a:buChar char=""/>
                      </a:pPr>
                      <a:r>
                        <a:rPr lang="fa-IR" sz="1000">
                          <a:effectLst/>
                          <a:cs typeface="B Nazanin" panose="00000400000000000000" pitchFamily="2" charset="-78"/>
                        </a:rPr>
                        <a:t>تایید عملکرد و سالم بودن سوییچ های </a:t>
                      </a:r>
                      <a:r>
                        <a:rPr lang="en-US" sz="1000">
                          <a:effectLst/>
                          <a:cs typeface="B Nazanin" panose="00000400000000000000" pitchFamily="2" charset="-78"/>
                        </a:rPr>
                        <a:t>stop</a:t>
                      </a:r>
                      <a:r>
                        <a:rPr lang="fa-IR" sz="1000">
                          <a:effectLst/>
                          <a:cs typeface="B Nazanin" panose="00000400000000000000" pitchFamily="2" charset="-78"/>
                        </a:rPr>
                        <a:t> اضطراری</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34860723"/>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چک تمام </a:t>
                      </a:r>
                      <a:r>
                        <a:rPr lang="en-US" sz="1000">
                          <a:effectLst/>
                          <a:cs typeface="B Nazanin" panose="00000400000000000000" pitchFamily="2" charset="-78"/>
                        </a:rPr>
                        <a:t>paddle</a:t>
                      </a:r>
                      <a:r>
                        <a:rPr lang="fa-IR" sz="1000">
                          <a:effectLst/>
                          <a:cs typeface="B Nazanin" panose="00000400000000000000" pitchFamily="2" charset="-78"/>
                        </a:rPr>
                        <a:t> های دستگاه از نظر شکستگی و عیب های ظاهری</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37007117"/>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چک ولتاژ خط</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9543744"/>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مرتب کردن فایل های نرم افزار و سیستم عامل</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37506626"/>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چک </a:t>
                      </a:r>
                      <a:r>
                        <a:rPr lang="en-US" sz="1000">
                          <a:effectLst/>
                          <a:cs typeface="B Nazanin" panose="00000400000000000000" pitchFamily="2" charset="-78"/>
                        </a:rPr>
                        <a:t>kV</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89088641"/>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انجام</a:t>
                      </a:r>
                      <a:r>
                        <a:rPr lang="en-US" sz="1000">
                          <a:effectLst/>
                          <a:cs typeface="B Nazanin" panose="00000400000000000000" pitchFamily="2" charset="-78"/>
                        </a:rPr>
                        <a:t>HVL</a:t>
                      </a:r>
                      <a:r>
                        <a:rPr lang="fa-IR" sz="1000">
                          <a:effectLst/>
                          <a:cs typeface="B Nazanin" panose="00000400000000000000" pitchFamily="2" charset="-78"/>
                        </a:rPr>
                        <a:t> و کالیبراسیون کامل </a:t>
                      </a:r>
                      <a:r>
                        <a:rPr lang="en-US" sz="1000">
                          <a:effectLst/>
                          <a:cs typeface="B Nazanin" panose="00000400000000000000" pitchFamily="2" charset="-78"/>
                        </a:rPr>
                        <a:t>AEC</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1339804"/>
                  </a:ext>
                </a:extLst>
              </a:tr>
              <a:tr h="170842">
                <a:tc>
                  <a:txBody>
                    <a:bodyPr/>
                    <a:lstStyle/>
                    <a:p>
                      <a:pPr marL="0" marR="0" algn="r" rtl="1">
                        <a:lnSpc>
                          <a:spcPct val="115000"/>
                        </a:lnSpc>
                        <a:spcBef>
                          <a:spcPts val="0"/>
                        </a:spcBef>
                        <a:spcAft>
                          <a:spcPts val="0"/>
                        </a:spcAft>
                      </a:pPr>
                      <a:r>
                        <a:rPr lang="fa-IR" sz="1000">
                          <a:effectLst/>
                          <a:cs typeface="B Nazanin" panose="00000400000000000000" pitchFamily="2" charset="-78"/>
                        </a:rPr>
                        <a:t>چک چگالی هدف </a:t>
                      </a:r>
                      <a:r>
                        <a:rPr lang="en-US" sz="1000">
                          <a:effectLst/>
                          <a:cs typeface="B Nazanin" panose="00000400000000000000" pitchFamily="2" charset="-78"/>
                        </a:rPr>
                        <a:t> ( target density )</a:t>
                      </a:r>
                      <a:r>
                        <a:rPr lang="fa-IR" sz="1000">
                          <a:effectLst/>
                          <a:cs typeface="B Nazanin" panose="00000400000000000000" pitchFamily="2" charset="-78"/>
                        </a:rPr>
                        <a:t> و تنظیم درصورت لزوم </a:t>
                      </a:r>
                      <a:r>
                        <a:rPr lang="en-US" sz="1000">
                          <a:effectLst/>
                          <a:cs typeface="B Nazanin" panose="00000400000000000000" pitchFamily="2" charset="-78"/>
                        </a:rPr>
                        <a:t>2D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gridSpan="2">
                  <a:txBody>
                    <a:bodyPr/>
                    <a:lstStyle/>
                    <a:p>
                      <a:pPr marL="0" marR="0" algn="r" rtl="1">
                        <a:lnSpc>
                          <a:spcPct val="115000"/>
                        </a:lnSpc>
                        <a:spcBef>
                          <a:spcPts val="0"/>
                        </a:spcBef>
                        <a:spcAft>
                          <a:spcPts val="0"/>
                        </a:spcAft>
                      </a:pPr>
                      <a:r>
                        <a:rPr lang="en-US" sz="1000">
                          <a:effectLst/>
                          <a:cs typeface="B Nazanin" panose="00000400000000000000" pitchFamily="2" charset="-78"/>
                        </a:rPr>
                        <a:t>1.1 &lt; …….&lt; 1.3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extLst>
                  <a:ext uri="{0D108BD9-81ED-4DB2-BD59-A6C34878D82A}">
                    <a16:rowId xmlns:a16="http://schemas.microsoft.com/office/drawing/2014/main" xmlns="" val="844770539"/>
                  </a:ext>
                </a:extLst>
              </a:tr>
              <a:tr h="170842">
                <a:tc gridSpan="2">
                  <a:txBody>
                    <a:bodyPr/>
                    <a:lstStyle/>
                    <a:p>
                      <a:pPr marL="0" marR="0" algn="r" rtl="1">
                        <a:lnSpc>
                          <a:spcPct val="115000"/>
                        </a:lnSpc>
                        <a:spcBef>
                          <a:spcPts val="0"/>
                        </a:spcBef>
                        <a:spcAft>
                          <a:spcPts val="0"/>
                        </a:spcAft>
                      </a:pPr>
                      <a:r>
                        <a:rPr lang="fa-IR" sz="1000">
                          <a:effectLst/>
                          <a:cs typeface="B Nazanin" panose="00000400000000000000" pitchFamily="2" charset="-78"/>
                        </a:rPr>
                        <a:t>چک چگالی هدف </a:t>
                      </a:r>
                      <a:r>
                        <a:rPr lang="en-US" sz="1000">
                          <a:effectLst/>
                          <a:cs typeface="B Nazanin" panose="00000400000000000000" pitchFamily="2" charset="-78"/>
                        </a:rPr>
                        <a:t> ( target density )</a:t>
                      </a:r>
                      <a:r>
                        <a:rPr lang="fa-IR" sz="1000">
                          <a:effectLst/>
                          <a:cs typeface="B Nazanin" panose="00000400000000000000" pitchFamily="2" charset="-78"/>
                        </a:rPr>
                        <a:t> و تنظیم درصورت لزوم </a:t>
                      </a:r>
                      <a:r>
                        <a:rPr lang="en-US" sz="1000">
                          <a:effectLst/>
                          <a:cs typeface="B Nazanin" panose="00000400000000000000" pitchFamily="2" charset="-78"/>
                        </a:rPr>
                        <a:t>3D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a:txBody>
                    <a:bodyPr/>
                    <a:lstStyle/>
                    <a:p>
                      <a:pPr marL="0" marR="0" algn="ctr" rtl="0">
                        <a:lnSpc>
                          <a:spcPct val="115000"/>
                        </a:lnSpc>
                        <a:spcBef>
                          <a:spcPts val="0"/>
                        </a:spcBef>
                        <a:spcAft>
                          <a:spcPts val="0"/>
                        </a:spcAft>
                      </a:pPr>
                      <a:r>
                        <a:rPr lang="en-US" sz="1000">
                          <a:effectLst/>
                          <a:cs typeface="B Nazanin" panose="00000400000000000000" pitchFamily="2" charset="-78"/>
                        </a:rPr>
                        <a:t>1.35 &lt; …….&lt; 1.55</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extLst>
                  <a:ext uri="{0D108BD9-81ED-4DB2-BD59-A6C34878D82A}">
                    <a16:rowId xmlns:a16="http://schemas.microsoft.com/office/drawing/2014/main" xmlns="" val="301797400"/>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چک عملکرد و تایید تمام رنج های </a:t>
                      </a:r>
                      <a:r>
                        <a:rPr lang="en-US" sz="1000">
                          <a:effectLst/>
                          <a:cs typeface="B Nazanin" panose="00000400000000000000" pitchFamily="2" charset="-78"/>
                        </a:rPr>
                        <a:t>density steps</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64094287"/>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تایید خطی بودن </a:t>
                      </a:r>
                      <a:r>
                        <a:rPr lang="en-US" sz="1000">
                          <a:effectLst/>
                          <a:cs typeface="B Nazanin" panose="00000400000000000000" pitchFamily="2" charset="-78"/>
                        </a:rPr>
                        <a:t> ( Linearity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30178913"/>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تایید </a:t>
                      </a:r>
                      <a:r>
                        <a:rPr lang="en-US" sz="1000">
                          <a:effectLst/>
                          <a:cs typeface="B Nazanin" panose="00000400000000000000" pitchFamily="2" charset="-78"/>
                        </a:rPr>
                        <a:t>reproducibity</a:t>
                      </a:r>
                      <a:r>
                        <a:rPr lang="fa-IR" sz="1000">
                          <a:effectLst/>
                          <a:cs typeface="B Nazanin" panose="00000400000000000000" pitchFamily="2" charset="-78"/>
                        </a:rPr>
                        <a:t> ( در تمام مود ها )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84862209"/>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تایید تطابق فیلد نوری با اشعه </a:t>
                      </a:r>
                      <a:r>
                        <a:rPr lang="en-US" sz="1000">
                          <a:effectLst/>
                          <a:cs typeface="B Nazanin" panose="00000400000000000000" pitchFamily="2" charset="-78"/>
                        </a:rPr>
                        <a:t>X</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93780269"/>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قسمت های مختلف کلیماتور، فیلترها، آینه و </a:t>
                      </a:r>
                      <a:r>
                        <a:rPr lang="en-US" sz="1000">
                          <a:effectLst/>
                          <a:cs typeface="B Nazanin" panose="00000400000000000000" pitchFamily="2" charset="-78"/>
                        </a:rPr>
                        <a:t>lead screw</a:t>
                      </a:r>
                      <a:r>
                        <a:rPr lang="fa-IR" sz="1000">
                          <a:effectLst/>
                          <a:cs typeface="B Nazanin" panose="00000400000000000000" pitchFamily="2" charset="-78"/>
                        </a:rPr>
                        <a:t>  تمیز و گریس کاری شوند.</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88331723"/>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قسمت های مختلف </a:t>
                      </a:r>
                      <a:r>
                        <a:rPr lang="en-US" sz="1000">
                          <a:effectLst/>
                          <a:cs typeface="B Nazanin" panose="00000400000000000000" pitchFamily="2" charset="-78"/>
                        </a:rPr>
                        <a:t>Detector</a:t>
                      </a:r>
                      <a:r>
                        <a:rPr lang="fa-IR" sz="1000">
                          <a:effectLst/>
                          <a:cs typeface="B Nazanin" panose="00000400000000000000" pitchFamily="2" charset="-78"/>
                        </a:rPr>
                        <a:t> شامل فن و فیلتر و بردهای داخلی تمیز کاری شود.</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13704509"/>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قسمت های مختلف </a:t>
                      </a:r>
                      <a:r>
                        <a:rPr lang="en-US" sz="1000">
                          <a:effectLst/>
                          <a:cs typeface="B Nazanin" panose="00000400000000000000" pitchFamily="2" charset="-78"/>
                        </a:rPr>
                        <a:t>Station</a:t>
                      </a:r>
                      <a:r>
                        <a:rPr lang="fa-IR" sz="1000">
                          <a:effectLst/>
                          <a:cs typeface="B Nazanin" panose="00000400000000000000" pitchFamily="2" charset="-78"/>
                        </a:rPr>
                        <a:t> شامل بردها ، کیس ها ، مانیتورها تمیز کاری شوند.</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97531248"/>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تایید رزولوشن تیوب اشعه ایکس </a:t>
                      </a:r>
                      <a:r>
                        <a:rPr lang="en-US" sz="1000">
                          <a:effectLst/>
                          <a:cs typeface="B Nazanin" panose="00000400000000000000" pitchFamily="2" charset="-78"/>
                        </a:rPr>
                        <a:t> ( line pair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44201300"/>
                  </a:ext>
                </a:extLst>
              </a:tr>
              <a:tr h="156605">
                <a:tc gridSpan="3">
                  <a:txBody>
                    <a:bodyPr/>
                    <a:lstStyle/>
                    <a:p>
                      <a:pPr marL="0" marR="0" algn="r" rtl="1">
                        <a:lnSpc>
                          <a:spcPct val="115000"/>
                        </a:lnSpc>
                        <a:spcBef>
                          <a:spcPts val="0"/>
                        </a:spcBef>
                        <a:spcAft>
                          <a:spcPts val="0"/>
                        </a:spcAft>
                      </a:pPr>
                      <a:r>
                        <a:rPr lang="fa-IR" sz="1000">
                          <a:effectLst/>
                          <a:cs typeface="B Nazanin" panose="00000400000000000000" pitchFamily="2" charset="-78"/>
                        </a:rPr>
                        <a:t>تست فانتوم </a:t>
                      </a:r>
                      <a:r>
                        <a:rPr lang="en-US" sz="1000">
                          <a:effectLst/>
                          <a:cs typeface="B Nazanin" panose="00000400000000000000" pitchFamily="2" charset="-78"/>
                        </a:rPr>
                        <a:t>ACR ( Fibers, Speck Groups, and Masses )</a:t>
                      </a:r>
                      <a:endParaRPr lang="en-US" sz="100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84323916"/>
                  </a:ext>
                </a:extLst>
              </a:tr>
              <a:tr h="156605">
                <a:tc gridSpan="3">
                  <a:txBody>
                    <a:bodyPr/>
                    <a:lstStyle/>
                    <a:p>
                      <a:pPr marL="0" marR="0" algn="r" rtl="1">
                        <a:lnSpc>
                          <a:spcPct val="115000"/>
                        </a:lnSpc>
                        <a:spcBef>
                          <a:spcPts val="0"/>
                        </a:spcBef>
                        <a:spcAft>
                          <a:spcPts val="0"/>
                        </a:spcAft>
                      </a:pPr>
                      <a:r>
                        <a:rPr lang="fa-IR" sz="1000" dirty="0">
                          <a:effectLst/>
                          <a:cs typeface="B Nazanin" panose="00000400000000000000" pitchFamily="2" charset="-78"/>
                        </a:rPr>
                        <a:t>تکمیل فرم </a:t>
                      </a:r>
                      <a:r>
                        <a:rPr lang="en-US" sz="1000" dirty="0">
                          <a:effectLst/>
                          <a:cs typeface="B Nazanin" panose="00000400000000000000" pitchFamily="2" charset="-78"/>
                        </a:rPr>
                        <a:t>PM</a:t>
                      </a:r>
                      <a:endParaRPr lang="en-US" sz="1000" dirty="0">
                        <a:effectLst/>
                        <a:latin typeface="Calibri" panose="020F0502020204030204" pitchFamily="34" charset="0"/>
                        <a:ea typeface="Times New Roman" panose="02020603050405020304" pitchFamily="18" charset="0"/>
                        <a:cs typeface="B Nazanin" panose="00000400000000000000" pitchFamily="2" charset="-78"/>
                      </a:endParaRPr>
                    </a:p>
                  </a:txBody>
                  <a:tcPr marL="48099" marR="480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90663844"/>
                  </a:ext>
                </a:extLst>
              </a:tr>
            </a:tbl>
          </a:graphicData>
        </a:graphic>
      </p:graphicFrame>
      <p:sp>
        <p:nvSpPr>
          <p:cNvPr id="3" name="Left Brace 2">
            <a:extLst>
              <a:ext uri="{FF2B5EF4-FFF2-40B4-BE49-F238E27FC236}">
                <a16:creationId xmlns:a16="http://schemas.microsoft.com/office/drawing/2014/main" xmlns="" id="{4670CDA3-594A-4996-B911-7C2555F3C99A}"/>
              </a:ext>
            </a:extLst>
          </p:cNvPr>
          <p:cNvSpPr/>
          <p:nvPr/>
        </p:nvSpPr>
        <p:spPr>
          <a:xfrm flipH="1">
            <a:off x="9264073" y="5430982"/>
            <a:ext cx="307503" cy="5449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xmlns="" id="{8BA3D45E-4E06-47E9-A332-CC83B9A294D1}"/>
              </a:ext>
            </a:extLst>
          </p:cNvPr>
          <p:cNvSpPr/>
          <p:nvPr/>
        </p:nvSpPr>
        <p:spPr>
          <a:xfrm flipH="1">
            <a:off x="9264071" y="3574473"/>
            <a:ext cx="307504" cy="18565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xmlns="" id="{69C54494-7A8F-4202-BC9B-B65CF2312315}"/>
              </a:ext>
            </a:extLst>
          </p:cNvPr>
          <p:cNvSpPr/>
          <p:nvPr/>
        </p:nvSpPr>
        <p:spPr>
          <a:xfrm flipH="1">
            <a:off x="9264071" y="1136073"/>
            <a:ext cx="307504" cy="24199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xmlns="" id="{68F8C7E8-0E3F-46BF-A4CC-C02BD5FB01BC}"/>
              </a:ext>
            </a:extLst>
          </p:cNvPr>
          <p:cNvSpPr txBox="1"/>
          <p:nvPr/>
        </p:nvSpPr>
        <p:spPr>
          <a:xfrm>
            <a:off x="8589818" y="2115203"/>
            <a:ext cx="3393039" cy="461665"/>
          </a:xfrm>
          <a:prstGeom prst="rect">
            <a:avLst/>
          </a:prstGeom>
          <a:noFill/>
        </p:spPr>
        <p:txBody>
          <a:bodyPr wrap="square" rtlCol="0">
            <a:spAutoFit/>
          </a:bodyPr>
          <a:lstStyle/>
          <a:p>
            <a:pPr algn="r" rtl="1"/>
            <a:r>
              <a:rPr lang="fa-IR" sz="2400" dirty="0">
                <a:cs typeface="B Titr" panose="00000700000000000000" pitchFamily="2" charset="-78"/>
              </a:rPr>
              <a:t>تایید کارآیی دستگاه</a:t>
            </a:r>
            <a:endParaRPr lang="en-US" sz="2400" dirty="0">
              <a:cs typeface="B Titr" panose="00000700000000000000" pitchFamily="2" charset="-78"/>
            </a:endParaRPr>
          </a:p>
        </p:txBody>
      </p:sp>
      <p:sp>
        <p:nvSpPr>
          <p:cNvPr id="18" name="TextBox 17">
            <a:extLst>
              <a:ext uri="{FF2B5EF4-FFF2-40B4-BE49-F238E27FC236}">
                <a16:creationId xmlns:a16="http://schemas.microsoft.com/office/drawing/2014/main" xmlns="" id="{ED7322EB-22FE-44A5-BEDD-571C1244C3EF}"/>
              </a:ext>
            </a:extLst>
          </p:cNvPr>
          <p:cNvSpPr txBox="1"/>
          <p:nvPr/>
        </p:nvSpPr>
        <p:spPr>
          <a:xfrm>
            <a:off x="8086723" y="4262659"/>
            <a:ext cx="3393039" cy="461665"/>
          </a:xfrm>
          <a:prstGeom prst="rect">
            <a:avLst/>
          </a:prstGeom>
          <a:noFill/>
        </p:spPr>
        <p:txBody>
          <a:bodyPr wrap="square" rtlCol="0">
            <a:spAutoFit/>
          </a:bodyPr>
          <a:lstStyle/>
          <a:p>
            <a:pPr algn="r" rtl="1"/>
            <a:r>
              <a:rPr lang="fa-IR" sz="2400" dirty="0">
                <a:cs typeface="B Titr" panose="00000700000000000000" pitchFamily="2" charset="-78"/>
              </a:rPr>
              <a:t>کالیبراسیون</a:t>
            </a:r>
            <a:endParaRPr lang="en-US" sz="2400" dirty="0">
              <a:cs typeface="B Titr" panose="00000700000000000000" pitchFamily="2" charset="-78"/>
            </a:endParaRPr>
          </a:p>
        </p:txBody>
      </p:sp>
      <p:sp>
        <p:nvSpPr>
          <p:cNvPr id="20" name="TextBox 19">
            <a:extLst>
              <a:ext uri="{FF2B5EF4-FFF2-40B4-BE49-F238E27FC236}">
                <a16:creationId xmlns:a16="http://schemas.microsoft.com/office/drawing/2014/main" xmlns="" id="{8A77A336-6D1A-4853-B6DE-3A0A6BF326EA}"/>
              </a:ext>
            </a:extLst>
          </p:cNvPr>
          <p:cNvSpPr txBox="1"/>
          <p:nvPr/>
        </p:nvSpPr>
        <p:spPr>
          <a:xfrm>
            <a:off x="8086722" y="5440219"/>
            <a:ext cx="3393039" cy="461665"/>
          </a:xfrm>
          <a:prstGeom prst="rect">
            <a:avLst/>
          </a:prstGeom>
          <a:noFill/>
        </p:spPr>
        <p:txBody>
          <a:bodyPr wrap="square" rtlCol="0">
            <a:spAutoFit/>
          </a:bodyPr>
          <a:lstStyle/>
          <a:p>
            <a:pPr algn="r" rtl="1"/>
            <a:r>
              <a:rPr lang="fa-IR" sz="2400" dirty="0">
                <a:cs typeface="B Titr" panose="00000700000000000000" pitchFamily="2" charset="-78"/>
              </a:rPr>
              <a:t>تمیزکاری</a:t>
            </a:r>
            <a:endParaRPr lang="en-US" sz="2400" dirty="0">
              <a:cs typeface="B Titr" panose="00000700000000000000" pitchFamily="2" charset="-78"/>
            </a:endParaRPr>
          </a:p>
        </p:txBody>
      </p:sp>
    </p:spTree>
    <p:extLst>
      <p:ext uri="{BB962C8B-B14F-4D97-AF65-F5344CB8AC3E}">
        <p14:creationId xmlns:p14="http://schemas.microsoft.com/office/powerpoint/2010/main" val="248327311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98269EF-74D9-4EA7-988E-7EB037280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1611002" y="1320478"/>
            <a:ext cx="5046298" cy="584775"/>
          </a:xfrm>
          <a:prstGeom prst="rect">
            <a:avLst/>
          </a:prstGeom>
          <a:noFill/>
        </p:spPr>
        <p:txBody>
          <a:bodyPr wrap="square" rtlCol="0">
            <a:spAutoFit/>
          </a:bodyPr>
          <a:lstStyle/>
          <a:p>
            <a:pPr algn="ctr"/>
            <a:r>
              <a:rPr lang="fa-IR" sz="3200" b="1" dirty="0">
                <a:solidFill>
                  <a:schemeClr val="bg1"/>
                </a:solidFill>
                <a:latin typeface="Times New Roman" panose="02020603050405020304" pitchFamily="18" charset="0"/>
                <a:cs typeface="B Titr" panose="00000700000000000000" pitchFamily="2" charset="-78"/>
              </a:rPr>
              <a:t>تکنولوژی های جدید ماموگرافی</a:t>
            </a:r>
            <a:endParaRPr lang="en-US" sz="3200" b="1" dirty="0">
              <a:solidFill>
                <a:schemeClr val="bg1"/>
              </a:solidFill>
              <a:latin typeface="Times New Roman" panose="02020603050405020304" pitchFamily="18" charset="0"/>
              <a:cs typeface="B Titr" panose="00000700000000000000" pitchFamily="2" charset="-78"/>
            </a:endParaRPr>
          </a:p>
        </p:txBody>
      </p:sp>
      <p:pic>
        <p:nvPicPr>
          <p:cNvPr id="4" name="Picture 3">
            <a:extLst>
              <a:ext uri="{FF2B5EF4-FFF2-40B4-BE49-F238E27FC236}">
                <a16:creationId xmlns:a16="http://schemas.microsoft.com/office/drawing/2014/main" xmlns="" id="{0E750F22-0FCE-49F0-8152-21F788E882A8}"/>
              </a:ext>
            </a:extLst>
          </p:cNvPr>
          <p:cNvPicPr>
            <a:picLocks noChangeAspect="1"/>
          </p:cNvPicPr>
          <p:nvPr/>
        </p:nvPicPr>
        <p:blipFill rotWithShape="1">
          <a:blip r:embed="rId3">
            <a:extLst>
              <a:ext uri="{28A0092B-C50C-407E-A947-70E740481C1C}">
                <a14:useLocalDpi xmlns:a14="http://schemas.microsoft.com/office/drawing/2010/main" val="0"/>
              </a:ext>
            </a:extLst>
          </a:blip>
          <a:srcRect t="30649" b="35301"/>
          <a:stretch/>
        </p:blipFill>
        <p:spPr>
          <a:xfrm>
            <a:off x="9783243" y="6044607"/>
            <a:ext cx="2707849" cy="922012"/>
          </a:xfrm>
          <a:prstGeom prst="rect">
            <a:avLst/>
          </a:prstGeom>
        </p:spPr>
      </p:pic>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8"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Tree>
    <p:extLst>
      <p:ext uri="{BB962C8B-B14F-4D97-AF65-F5344CB8AC3E}">
        <p14:creationId xmlns:p14="http://schemas.microsoft.com/office/powerpoint/2010/main" val="274206485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283C05A-98BA-4B3B-9D16-A5A5D21AEB8A}"/>
              </a:ext>
            </a:extLst>
          </p:cNvPr>
          <p:cNvPicPr>
            <a:picLocks noChangeAspect="1"/>
          </p:cNvPicPr>
          <p:nvPr/>
        </p:nvPicPr>
        <p:blipFill>
          <a:blip r:embed="rId2"/>
          <a:stretch>
            <a:fillRect/>
          </a:stretch>
        </p:blipFill>
        <p:spPr>
          <a:xfrm>
            <a:off x="967798" y="2629929"/>
            <a:ext cx="6229350" cy="1628775"/>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2" name="TextBox 11">
            <a:extLst>
              <a:ext uri="{FF2B5EF4-FFF2-40B4-BE49-F238E27FC236}">
                <a16:creationId xmlns:a16="http://schemas.microsoft.com/office/drawing/2014/main" xmlns="" id="{B141BC01-43A4-488E-AB60-51FE34432B0D}"/>
              </a:ext>
            </a:extLst>
          </p:cNvPr>
          <p:cNvSpPr txBox="1"/>
          <p:nvPr/>
        </p:nvSpPr>
        <p:spPr>
          <a:xfrm>
            <a:off x="6502400" y="1046158"/>
            <a:ext cx="5401154" cy="2062103"/>
          </a:xfrm>
          <a:prstGeom prst="rect">
            <a:avLst/>
          </a:prstGeom>
          <a:noFill/>
        </p:spPr>
        <p:txBody>
          <a:bodyPr wrap="square" rtlCol="0">
            <a:spAutoFit/>
          </a:bodyPr>
          <a:lstStyle/>
          <a:p>
            <a:pPr algn="r" rtl="1"/>
            <a:r>
              <a:rPr lang="fa-IR" sz="3200" dirty="0">
                <a:latin typeface="Times New Roman" panose="02020603050405020304" pitchFamily="18" charset="0"/>
                <a:cs typeface="B Nazanin" panose="00000400000000000000" pitchFamily="2" charset="-78"/>
              </a:rPr>
              <a:t>یکی از فنآوری های نوین در دستگاه ماموگرافی </a:t>
            </a:r>
            <a:r>
              <a:rPr lang="en-US" sz="3200" dirty="0">
                <a:latin typeface="Times New Roman" panose="02020603050405020304" pitchFamily="18" charset="0"/>
                <a:cs typeface="B Nazanin" panose="00000400000000000000" pitchFamily="2" charset="-78"/>
              </a:rPr>
              <a:t>Hologic</a:t>
            </a:r>
            <a:r>
              <a:rPr lang="fa-IR" sz="3200" dirty="0">
                <a:latin typeface="Times New Roman" panose="02020603050405020304" pitchFamily="18" charset="0"/>
                <a:cs typeface="B Nazanin" panose="00000400000000000000" pitchFamily="2" charset="-78"/>
              </a:rPr>
              <a:t> استفاده از قابلیت هوش مصنوعی برای تشخیص توده های مشکوک به سرطان می باشد.</a:t>
            </a:r>
            <a:endParaRPr lang="en-US" sz="3200" dirty="0">
              <a:latin typeface="Times New Roman" panose="02020603050405020304" pitchFamily="18" charset="0"/>
              <a:cs typeface="B Nazanin" panose="00000400000000000000" pitchFamily="2" charset="-78"/>
            </a:endParaRPr>
          </a:p>
        </p:txBody>
      </p:sp>
      <p:sp>
        <p:nvSpPr>
          <p:cNvPr id="14" name="TextBox 13">
            <a:extLst>
              <a:ext uri="{FF2B5EF4-FFF2-40B4-BE49-F238E27FC236}">
                <a16:creationId xmlns:a16="http://schemas.microsoft.com/office/drawing/2014/main" xmlns="" id="{1AB40FDD-E379-4DF1-B9C1-7A38779A6BE0}"/>
              </a:ext>
            </a:extLst>
          </p:cNvPr>
          <p:cNvSpPr txBox="1"/>
          <p:nvPr/>
        </p:nvSpPr>
        <p:spPr>
          <a:xfrm>
            <a:off x="6502400" y="3218284"/>
            <a:ext cx="5401154" cy="1569660"/>
          </a:xfrm>
          <a:prstGeom prst="rect">
            <a:avLst/>
          </a:prstGeom>
          <a:noFill/>
        </p:spPr>
        <p:txBody>
          <a:bodyPr wrap="square" rtlCol="0">
            <a:spAutoFit/>
          </a:bodyPr>
          <a:lstStyle/>
          <a:p>
            <a:pPr algn="r" rtl="1"/>
            <a:r>
              <a:rPr lang="fa-IR" sz="3200" dirty="0">
                <a:latin typeface="Times New Roman" panose="02020603050405020304" pitchFamily="18" charset="0"/>
                <a:cs typeface="B Nazanin" panose="00000400000000000000" pitchFamily="2" charset="-78"/>
              </a:rPr>
              <a:t>این فنآوری هم اکنون در دستگاه های ماموگرافی به صورت یک </a:t>
            </a:r>
            <a:r>
              <a:rPr lang="en-US" sz="3200" dirty="0">
                <a:latin typeface="Times New Roman" panose="02020603050405020304" pitchFamily="18" charset="0"/>
                <a:cs typeface="B Nazanin" panose="00000400000000000000" pitchFamily="2" charset="-78"/>
              </a:rPr>
              <a:t>option</a:t>
            </a:r>
            <a:r>
              <a:rPr lang="fa-IR" sz="3200" dirty="0">
                <a:latin typeface="Times New Roman" panose="02020603050405020304" pitchFamily="18" charset="0"/>
                <a:cs typeface="B Nazanin" panose="00000400000000000000" pitchFamily="2" charset="-78"/>
              </a:rPr>
              <a:t> موجود می باشد.</a:t>
            </a:r>
            <a:endParaRPr lang="en-US" sz="32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6834327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pic>
        <p:nvPicPr>
          <p:cNvPr id="7" name="Picture 6">
            <a:extLst>
              <a:ext uri="{FF2B5EF4-FFF2-40B4-BE49-F238E27FC236}">
                <a16:creationId xmlns:a16="http://schemas.microsoft.com/office/drawing/2014/main" xmlns="" id="{30AA7DFA-1475-4F33-8CCF-356CD683D2F4}"/>
              </a:ext>
            </a:extLst>
          </p:cNvPr>
          <p:cNvPicPr>
            <a:picLocks noChangeAspect="1"/>
          </p:cNvPicPr>
          <p:nvPr/>
        </p:nvPicPr>
        <p:blipFill>
          <a:blip r:embed="rId10"/>
          <a:stretch>
            <a:fillRect/>
          </a:stretch>
        </p:blipFill>
        <p:spPr>
          <a:xfrm>
            <a:off x="1135195" y="1905253"/>
            <a:ext cx="10001972" cy="3144205"/>
          </a:xfrm>
          <a:prstGeom prst="rect">
            <a:avLst/>
          </a:prstGeom>
        </p:spPr>
      </p:pic>
    </p:spTree>
    <p:extLst>
      <p:ext uri="{BB962C8B-B14F-4D97-AF65-F5344CB8AC3E}">
        <p14:creationId xmlns:p14="http://schemas.microsoft.com/office/powerpoint/2010/main" val="420282764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8" name="Title 1">
            <a:extLst>
              <a:ext uri="{FF2B5EF4-FFF2-40B4-BE49-F238E27FC236}">
                <a16:creationId xmlns:a16="http://schemas.microsoft.com/office/drawing/2014/main" xmlns="" id="{5170A6DE-7659-47DD-BC91-A05FBF5E2A5C}"/>
              </a:ext>
            </a:extLst>
          </p:cNvPr>
          <p:cNvSpPr txBox="1">
            <a:spLocks noGrp="1"/>
          </p:cNvSpPr>
          <p:nvPr>
            <p:ph type="ctrTitle"/>
          </p:nvPr>
        </p:nvSpPr>
        <p:spPr>
          <a:xfrm>
            <a:off x="879437" y="2875227"/>
            <a:ext cx="10730671" cy="1103812"/>
          </a:xfrm>
          <a:prstGeom prst="rect">
            <a:avLst/>
          </a:prstGeom>
        </p:spPr>
        <p:txBody>
          <a:bodyPr>
            <a:normAutofit/>
          </a:bodyPr>
          <a:lstStyle/>
          <a:p>
            <a:pPr>
              <a:defRPr sz="3200" b="1">
                <a:solidFill>
                  <a:srgbClr val="FFFFFF"/>
                </a:solidFill>
                <a:latin typeface="+mn-lt"/>
                <a:ea typeface="+mn-ea"/>
                <a:cs typeface="+mn-cs"/>
                <a:sym typeface="Helvetica"/>
              </a:defRPr>
            </a:pPr>
            <a:r>
              <a:rPr sz="3600" dirty="0">
                <a:solidFill>
                  <a:srgbClr val="0070C0"/>
                </a:solidFill>
                <a:latin typeface="Times New Roman" panose="02020603050405020304" pitchFamily="18" charset="0"/>
                <a:cs typeface="Times New Roman" panose="02020603050405020304" pitchFamily="18" charset="0"/>
              </a:rPr>
              <a:t>Contrast Enhanced Mammography (CEM) </a:t>
            </a:r>
            <a:br>
              <a:rPr sz="3600" dirty="0">
                <a:solidFill>
                  <a:srgbClr val="0070C0"/>
                </a:solidFill>
                <a:latin typeface="Times New Roman" panose="02020603050405020304" pitchFamily="18" charset="0"/>
                <a:cs typeface="Times New Roman" panose="02020603050405020304" pitchFamily="18" charset="0"/>
              </a:rPr>
            </a:br>
            <a:r>
              <a:rPr sz="3600" b="0" i="1" dirty="0">
                <a:solidFill>
                  <a:srgbClr val="0070C0"/>
                </a:solidFill>
                <a:latin typeface="Times New Roman" panose="02020603050405020304" pitchFamily="18" charset="0"/>
                <a:ea typeface="Helvetica Light"/>
                <a:cs typeface="Times New Roman" panose="02020603050405020304" pitchFamily="18" charset="0"/>
                <a:sym typeface="Helvetica Light"/>
              </a:rPr>
              <a:t>powered by I-View</a:t>
            </a:r>
            <a:r>
              <a:rPr lang="en-US" sz="3600" b="0" i="1" dirty="0">
                <a:solidFill>
                  <a:srgbClr val="0070C0"/>
                </a:solidFill>
                <a:latin typeface="Times New Roman" panose="02020603050405020304" pitchFamily="18" charset="0"/>
                <a:ea typeface="Helvetica Light"/>
                <a:cs typeface="Times New Roman" panose="02020603050405020304" pitchFamily="18" charset="0"/>
                <a:sym typeface="Helvetica Light"/>
              </a:rPr>
              <a:t> 2.0</a:t>
            </a:r>
            <a:r>
              <a:rPr sz="3600" b="0" i="1" baseline="30000" dirty="0">
                <a:solidFill>
                  <a:srgbClr val="0070C0"/>
                </a:solidFill>
                <a:latin typeface="Times New Roman" panose="02020603050405020304" pitchFamily="18" charset="0"/>
                <a:ea typeface="Helvetica Light"/>
                <a:cs typeface="Times New Roman" panose="02020603050405020304" pitchFamily="18" charset="0"/>
                <a:sym typeface="Helvetica Light"/>
              </a:rPr>
              <a:t>™</a:t>
            </a:r>
            <a:r>
              <a:rPr sz="3600" b="0" i="1" dirty="0">
                <a:solidFill>
                  <a:srgbClr val="0070C0"/>
                </a:solidFill>
                <a:latin typeface="Times New Roman" panose="02020603050405020304" pitchFamily="18" charset="0"/>
                <a:ea typeface="Helvetica Light"/>
                <a:cs typeface="Times New Roman" panose="02020603050405020304" pitchFamily="18" charset="0"/>
                <a:sym typeface="Helvetica Light"/>
              </a:rPr>
              <a:t> Software  </a:t>
            </a:r>
          </a:p>
        </p:txBody>
      </p:sp>
    </p:spTree>
    <p:extLst>
      <p:ext uri="{BB962C8B-B14F-4D97-AF65-F5344CB8AC3E}">
        <p14:creationId xmlns:p14="http://schemas.microsoft.com/office/powerpoint/2010/main" val="208108027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3" name="TextBox 2">
            <a:extLst>
              <a:ext uri="{FF2B5EF4-FFF2-40B4-BE49-F238E27FC236}">
                <a16:creationId xmlns:a16="http://schemas.microsoft.com/office/drawing/2014/main" xmlns="" id="{35A2DED0-0591-4D74-9E55-8E0FCB2D730D}"/>
              </a:ext>
            </a:extLst>
          </p:cNvPr>
          <p:cNvSpPr txBox="1"/>
          <p:nvPr/>
        </p:nvSpPr>
        <p:spPr>
          <a:xfrm>
            <a:off x="858982" y="978873"/>
            <a:ext cx="10169236" cy="461665"/>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Contrast Enhanced Mammography (CEM)</a:t>
            </a:r>
            <a:endParaRPr lang="en-US" sz="2400" b="1" dirty="0"/>
          </a:p>
        </p:txBody>
      </p:sp>
      <p:sp>
        <p:nvSpPr>
          <p:cNvPr id="15" name="TextBox 14">
            <a:extLst>
              <a:ext uri="{FF2B5EF4-FFF2-40B4-BE49-F238E27FC236}">
                <a16:creationId xmlns:a16="http://schemas.microsoft.com/office/drawing/2014/main" xmlns="" id="{0B5A355A-E416-4FBD-A1EC-562498FFDF2A}"/>
              </a:ext>
            </a:extLst>
          </p:cNvPr>
          <p:cNvSpPr txBox="1"/>
          <p:nvPr/>
        </p:nvSpPr>
        <p:spPr>
          <a:xfrm>
            <a:off x="858982" y="1717908"/>
            <a:ext cx="10169236"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Contrast-enhanced mammography (CEM) uses IV injection of a dye containing iodine (as is used in CT) in combination with a standard digital mammogram.</a:t>
            </a:r>
          </a:p>
        </p:txBody>
      </p:sp>
      <p:sp>
        <p:nvSpPr>
          <p:cNvPr id="8" name="Rectangle 7">
            <a:extLst>
              <a:ext uri="{FF2B5EF4-FFF2-40B4-BE49-F238E27FC236}">
                <a16:creationId xmlns:a16="http://schemas.microsoft.com/office/drawing/2014/main" xmlns="" id="{E4A088E8-C31F-44B2-A305-555837C9C795}"/>
              </a:ext>
            </a:extLst>
          </p:cNvPr>
          <p:cNvSpPr/>
          <p:nvPr/>
        </p:nvSpPr>
        <p:spPr>
          <a:xfrm>
            <a:off x="858983" y="2690336"/>
            <a:ext cx="9929090" cy="923330"/>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CEM is FDA-approved for diagnostic breast imaging, and is proven effective in looking at the extent of cancer in women with newly diagnosed breast cancer, to check a cancer’s response to chemotherapy before surgery, and to assess breast symptoms, or abnormalities seen on standard mammograms.</a:t>
            </a:r>
            <a:endParaRPr lang="en-US"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90663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1E4D1E8-B45F-44C0-B6BD-28AA1CC32A70}"/>
              </a:ext>
            </a:extLst>
          </p:cNvPr>
          <p:cNvPicPr>
            <a:picLocks noChangeAspect="1"/>
          </p:cNvPicPr>
          <p:nvPr/>
        </p:nvPicPr>
        <p:blipFill>
          <a:blip r:embed="rId2"/>
          <a:stretch>
            <a:fillRect/>
          </a:stretch>
        </p:blipFill>
        <p:spPr>
          <a:xfrm>
            <a:off x="1721313" y="1400525"/>
            <a:ext cx="8749374" cy="4430969"/>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3" name="TextBox 2">
            <a:extLst>
              <a:ext uri="{FF2B5EF4-FFF2-40B4-BE49-F238E27FC236}">
                <a16:creationId xmlns:a16="http://schemas.microsoft.com/office/drawing/2014/main" xmlns="" id="{35A2DED0-0591-4D74-9E55-8E0FCB2D730D}"/>
              </a:ext>
            </a:extLst>
          </p:cNvPr>
          <p:cNvSpPr txBox="1"/>
          <p:nvPr/>
        </p:nvSpPr>
        <p:spPr>
          <a:xfrm>
            <a:off x="858982" y="978873"/>
            <a:ext cx="10169236" cy="461665"/>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Contrast Enhanced Mammography (CEM)</a:t>
            </a:r>
            <a:endParaRPr lang="en-US" sz="2400" b="1" dirty="0"/>
          </a:p>
        </p:txBody>
      </p:sp>
    </p:spTree>
    <p:extLst>
      <p:ext uri="{BB962C8B-B14F-4D97-AF65-F5344CB8AC3E}">
        <p14:creationId xmlns:p14="http://schemas.microsoft.com/office/powerpoint/2010/main" val="129086461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3" name="TextBox 2">
            <a:extLst>
              <a:ext uri="{FF2B5EF4-FFF2-40B4-BE49-F238E27FC236}">
                <a16:creationId xmlns:a16="http://schemas.microsoft.com/office/drawing/2014/main" xmlns="" id="{35A2DED0-0591-4D74-9E55-8E0FCB2D730D}"/>
              </a:ext>
            </a:extLst>
          </p:cNvPr>
          <p:cNvSpPr txBox="1"/>
          <p:nvPr/>
        </p:nvSpPr>
        <p:spPr>
          <a:xfrm>
            <a:off x="858982" y="978873"/>
            <a:ext cx="10169236" cy="461665"/>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Contrast Enhanced Mammography (CEM)</a:t>
            </a:r>
            <a:endParaRPr lang="en-US" sz="2400" b="1" dirty="0"/>
          </a:p>
        </p:txBody>
      </p:sp>
      <p:pic>
        <p:nvPicPr>
          <p:cNvPr id="7" name="Picture 6">
            <a:extLst>
              <a:ext uri="{FF2B5EF4-FFF2-40B4-BE49-F238E27FC236}">
                <a16:creationId xmlns:a16="http://schemas.microsoft.com/office/drawing/2014/main" xmlns="" id="{7FEE756B-3E63-492C-AD41-676D3E676DAD}"/>
              </a:ext>
            </a:extLst>
          </p:cNvPr>
          <p:cNvPicPr>
            <a:picLocks noChangeAspect="1"/>
          </p:cNvPicPr>
          <p:nvPr/>
        </p:nvPicPr>
        <p:blipFill>
          <a:blip r:embed="rId10"/>
          <a:stretch>
            <a:fillRect/>
          </a:stretch>
        </p:blipFill>
        <p:spPr>
          <a:xfrm>
            <a:off x="858982" y="1688975"/>
            <a:ext cx="10712500" cy="3582897"/>
          </a:xfrm>
          <a:prstGeom prst="rect">
            <a:avLst/>
          </a:prstGeom>
        </p:spPr>
      </p:pic>
    </p:spTree>
    <p:extLst>
      <p:ext uri="{BB962C8B-B14F-4D97-AF65-F5344CB8AC3E}">
        <p14:creationId xmlns:p14="http://schemas.microsoft.com/office/powerpoint/2010/main" val="55049765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3" name="TextBox 2">
            <a:extLst>
              <a:ext uri="{FF2B5EF4-FFF2-40B4-BE49-F238E27FC236}">
                <a16:creationId xmlns:a16="http://schemas.microsoft.com/office/drawing/2014/main" xmlns="" id="{35A2DED0-0591-4D74-9E55-8E0FCB2D730D}"/>
              </a:ext>
            </a:extLst>
          </p:cNvPr>
          <p:cNvSpPr txBox="1"/>
          <p:nvPr/>
        </p:nvSpPr>
        <p:spPr>
          <a:xfrm>
            <a:off x="858982" y="978873"/>
            <a:ext cx="10169236" cy="461665"/>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Contrast Enhanced Mammography (CEM)</a:t>
            </a:r>
            <a:endParaRPr lang="en-US" sz="2400" b="1" dirty="0"/>
          </a:p>
        </p:txBody>
      </p:sp>
      <p:pic>
        <p:nvPicPr>
          <p:cNvPr id="5" name="Picture 4">
            <a:extLst>
              <a:ext uri="{FF2B5EF4-FFF2-40B4-BE49-F238E27FC236}">
                <a16:creationId xmlns:a16="http://schemas.microsoft.com/office/drawing/2014/main" xmlns="" id="{F3764B4F-2EBA-49CD-A348-BC82E157D32D}"/>
              </a:ext>
            </a:extLst>
          </p:cNvPr>
          <p:cNvPicPr>
            <a:picLocks noChangeAspect="1"/>
          </p:cNvPicPr>
          <p:nvPr/>
        </p:nvPicPr>
        <p:blipFill rotWithShape="1">
          <a:blip r:embed="rId10"/>
          <a:srcRect r="29206"/>
          <a:stretch/>
        </p:blipFill>
        <p:spPr>
          <a:xfrm>
            <a:off x="1225899" y="2179573"/>
            <a:ext cx="10169236" cy="2732088"/>
          </a:xfrm>
          <a:prstGeom prst="rect">
            <a:avLst/>
          </a:prstGeom>
        </p:spPr>
      </p:pic>
    </p:spTree>
    <p:extLst>
      <p:ext uri="{BB962C8B-B14F-4D97-AF65-F5344CB8AC3E}">
        <p14:creationId xmlns:p14="http://schemas.microsoft.com/office/powerpoint/2010/main" val="132970139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3" name="TextBox 2">
            <a:extLst>
              <a:ext uri="{FF2B5EF4-FFF2-40B4-BE49-F238E27FC236}">
                <a16:creationId xmlns:a16="http://schemas.microsoft.com/office/drawing/2014/main" xmlns="" id="{35A2DED0-0591-4D74-9E55-8E0FCB2D730D}"/>
              </a:ext>
            </a:extLst>
          </p:cNvPr>
          <p:cNvSpPr txBox="1"/>
          <p:nvPr/>
        </p:nvSpPr>
        <p:spPr>
          <a:xfrm>
            <a:off x="767803" y="702864"/>
            <a:ext cx="10169236" cy="461665"/>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Contrast Enhanced Mammography (CEM)</a:t>
            </a:r>
            <a:endParaRPr lang="en-US" sz="2400" b="1" dirty="0"/>
          </a:p>
        </p:txBody>
      </p:sp>
      <p:sp>
        <p:nvSpPr>
          <p:cNvPr id="14" name="Content Placeholder 8">
            <a:extLst>
              <a:ext uri="{FF2B5EF4-FFF2-40B4-BE49-F238E27FC236}">
                <a16:creationId xmlns:a16="http://schemas.microsoft.com/office/drawing/2014/main" xmlns="" id="{22CFD914-3ADF-4EC0-9F2B-FC236D66A0B0}"/>
              </a:ext>
            </a:extLst>
          </p:cNvPr>
          <p:cNvSpPr txBox="1"/>
          <p:nvPr/>
        </p:nvSpPr>
        <p:spPr>
          <a:xfrm>
            <a:off x="2365841" y="1648474"/>
            <a:ext cx="9426734" cy="503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1066800">
              <a:lnSpc>
                <a:spcPct val="90000"/>
              </a:lnSpc>
              <a:spcBef>
                <a:spcPts val="1000"/>
              </a:spcBef>
              <a:defRPr sz="2200">
                <a:solidFill>
                  <a:srgbClr val="191A38"/>
                </a:solidFill>
                <a:latin typeface="Helvetica Light"/>
                <a:ea typeface="Helvetica Light"/>
                <a:cs typeface="Helvetica Light"/>
                <a:sym typeface="Helvetica Light"/>
              </a:defRPr>
            </a:pPr>
            <a:r>
              <a:rPr lang="en-US" sz="2400" dirty="0">
                <a:latin typeface="Times New Roman" panose="02020603050405020304" pitchFamily="18" charset="0"/>
                <a:cs typeface="Times New Roman" panose="02020603050405020304" pitchFamily="18" charset="0"/>
              </a:rPr>
              <a:t>Your medical physicist must perform the necessary testing for CEM</a:t>
            </a:r>
          </a:p>
          <a:p>
            <a:pPr defTabSz="1066800">
              <a:lnSpc>
                <a:spcPct val="90000"/>
              </a:lnSpc>
              <a:spcBef>
                <a:spcPts val="1000"/>
              </a:spcBef>
              <a:defRPr sz="2200">
                <a:solidFill>
                  <a:srgbClr val="191A38"/>
                </a:solidFill>
                <a:latin typeface="Helvetica Light"/>
                <a:ea typeface="Helvetica Light"/>
                <a:cs typeface="Helvetica Light"/>
                <a:sym typeface="Helvetica Light"/>
              </a:defRPr>
            </a:pPr>
            <a:endParaRPr sz="2400" dirty="0">
              <a:latin typeface="Times New Roman" panose="02020603050405020304" pitchFamily="18" charset="0"/>
              <a:cs typeface="Times New Roman" panose="02020603050405020304" pitchFamily="18" charset="0"/>
            </a:endParaRPr>
          </a:p>
        </p:txBody>
      </p:sp>
      <p:sp>
        <p:nvSpPr>
          <p:cNvPr id="28" name="Content Placeholder 8">
            <a:extLst>
              <a:ext uri="{FF2B5EF4-FFF2-40B4-BE49-F238E27FC236}">
                <a16:creationId xmlns:a16="http://schemas.microsoft.com/office/drawing/2014/main" xmlns="" id="{173A1060-8B75-4AE7-96A1-8EB392B2590E}"/>
              </a:ext>
            </a:extLst>
          </p:cNvPr>
          <p:cNvSpPr txBox="1"/>
          <p:nvPr/>
        </p:nvSpPr>
        <p:spPr>
          <a:xfrm>
            <a:off x="2365841" y="2527920"/>
            <a:ext cx="7421539" cy="458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defTabSz="1066800">
              <a:lnSpc>
                <a:spcPct val="90000"/>
              </a:lnSpc>
              <a:spcBef>
                <a:spcPts val="1000"/>
              </a:spcBef>
              <a:defRPr sz="2200">
                <a:solidFill>
                  <a:srgbClr val="191A38"/>
                </a:solidFill>
                <a:latin typeface="Helvetica Light"/>
                <a:ea typeface="Helvetica Light"/>
                <a:cs typeface="Helvetica Light"/>
                <a:sym typeface="Helvetica Light"/>
              </a:defRPr>
            </a:lvl1pPr>
          </a:lstStyle>
          <a:p>
            <a:r>
              <a:rPr lang="en-US" sz="2400" dirty="0">
                <a:latin typeface="Times New Roman" panose="02020603050405020304" pitchFamily="18" charset="0"/>
                <a:cs typeface="Times New Roman" panose="02020603050405020304" pitchFamily="18" charset="0"/>
              </a:rPr>
              <a:t>Obtain a portable power injector with contrast material </a:t>
            </a:r>
          </a:p>
        </p:txBody>
      </p:sp>
      <p:sp>
        <p:nvSpPr>
          <p:cNvPr id="29" name="Content Placeholder 8">
            <a:extLst>
              <a:ext uri="{FF2B5EF4-FFF2-40B4-BE49-F238E27FC236}">
                <a16:creationId xmlns:a16="http://schemas.microsoft.com/office/drawing/2014/main" xmlns="" id="{1F709BB9-09FA-43F4-B870-964C430229A6}"/>
              </a:ext>
            </a:extLst>
          </p:cNvPr>
          <p:cNvSpPr txBox="1"/>
          <p:nvPr/>
        </p:nvSpPr>
        <p:spPr>
          <a:xfrm>
            <a:off x="2365842" y="3622311"/>
            <a:ext cx="9426734" cy="1183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800100">
              <a:lnSpc>
                <a:spcPct val="90000"/>
              </a:lnSpc>
              <a:spcBef>
                <a:spcPts val="700"/>
              </a:spcBef>
              <a:defRPr sz="2200">
                <a:solidFill>
                  <a:srgbClr val="191A38"/>
                </a:solidFill>
                <a:latin typeface="Helvetica Light"/>
                <a:ea typeface="Helvetica Light"/>
                <a:cs typeface="Helvetica Light"/>
                <a:sym typeface="Helvetica Light"/>
              </a:defRPr>
            </a:lvl1pPr>
            <a:lvl2pPr marL="114299" indent="-114299" defTabSz="622300">
              <a:lnSpc>
                <a:spcPct val="90000"/>
              </a:lnSpc>
              <a:spcBef>
                <a:spcPts val="200"/>
              </a:spcBef>
              <a:buSzPct val="100000"/>
              <a:buFont typeface="Helvetica"/>
              <a:buChar char="•"/>
              <a:defRPr sz="1600">
                <a:solidFill>
                  <a:srgbClr val="191A38"/>
                </a:solidFill>
                <a:latin typeface="Helvetica Light"/>
                <a:ea typeface="Helvetica Light"/>
                <a:cs typeface="Helvetica Light"/>
                <a:sym typeface="Helvetica Light"/>
              </a:defRPr>
            </a:lvl2pPr>
          </a:lstStyle>
          <a:p>
            <a:r>
              <a:rPr sz="2400" dirty="0">
                <a:latin typeface="Times New Roman" panose="02020603050405020304" pitchFamily="18" charset="0"/>
                <a:cs typeface="Times New Roman" panose="02020603050405020304" pitchFamily="18" charset="0"/>
              </a:rPr>
              <a:t>A chair for the patient – comfort for administration of contrast</a:t>
            </a:r>
          </a:p>
          <a:p>
            <a:pPr lvl="1"/>
            <a:r>
              <a:rPr sz="2000" dirty="0">
                <a:latin typeface="Times New Roman" panose="02020603050405020304" pitchFamily="18" charset="0"/>
                <a:cs typeface="Times New Roman" panose="02020603050405020304" pitchFamily="18" charset="0"/>
              </a:rPr>
              <a:t>For the imaging portion, the patient may stand or sit</a:t>
            </a:r>
          </a:p>
        </p:txBody>
      </p:sp>
      <p:sp>
        <p:nvSpPr>
          <p:cNvPr id="30" name="Content Placeholder 8">
            <a:extLst>
              <a:ext uri="{FF2B5EF4-FFF2-40B4-BE49-F238E27FC236}">
                <a16:creationId xmlns:a16="http://schemas.microsoft.com/office/drawing/2014/main" xmlns="" id="{A73465D0-EA5F-4D46-B79F-EC15A1346C9B}"/>
              </a:ext>
            </a:extLst>
          </p:cNvPr>
          <p:cNvSpPr txBox="1"/>
          <p:nvPr/>
        </p:nvSpPr>
        <p:spPr>
          <a:xfrm>
            <a:off x="2365841" y="4617891"/>
            <a:ext cx="9174929" cy="546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1066800">
              <a:lnSpc>
                <a:spcPct val="90000"/>
              </a:lnSpc>
              <a:spcBef>
                <a:spcPts val="1000"/>
              </a:spcBef>
              <a:defRPr sz="2200">
                <a:solidFill>
                  <a:srgbClr val="191A38"/>
                </a:solidFill>
                <a:latin typeface="Helvetica Light"/>
                <a:ea typeface="Helvetica Light"/>
                <a:cs typeface="Helvetica Light"/>
                <a:sym typeface="Helvetica Light"/>
              </a:defRPr>
            </a:pPr>
            <a:r>
              <a:rPr sz="2400" dirty="0">
                <a:latin typeface="Times New Roman" panose="02020603050405020304" pitchFamily="18" charset="0"/>
                <a:cs typeface="Times New Roman" panose="02020603050405020304" pitchFamily="18" charset="0"/>
              </a:rPr>
              <a:t>Protocol for the procedure is determined by</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 Radiologist</a:t>
            </a:r>
          </a:p>
        </p:txBody>
      </p:sp>
      <p:sp>
        <p:nvSpPr>
          <p:cNvPr id="31" name="Content Placeholder 8">
            <a:extLst>
              <a:ext uri="{FF2B5EF4-FFF2-40B4-BE49-F238E27FC236}">
                <a16:creationId xmlns:a16="http://schemas.microsoft.com/office/drawing/2014/main" xmlns="" id="{7E774B7B-261E-466F-9C0C-5C14894DAA30}"/>
              </a:ext>
            </a:extLst>
          </p:cNvPr>
          <p:cNvSpPr txBox="1"/>
          <p:nvPr/>
        </p:nvSpPr>
        <p:spPr>
          <a:xfrm>
            <a:off x="971151" y="1057212"/>
            <a:ext cx="2451798" cy="458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1066800">
              <a:lnSpc>
                <a:spcPct val="90000"/>
              </a:lnSpc>
              <a:spcBef>
                <a:spcPts val="1000"/>
              </a:spcBef>
              <a:defRPr sz="2200">
                <a:solidFill>
                  <a:srgbClr val="191A38"/>
                </a:solidFill>
                <a:latin typeface="Helvetica Light"/>
                <a:ea typeface="Helvetica Light"/>
                <a:cs typeface="Helvetica Light"/>
                <a:sym typeface="Helvetica Light"/>
              </a:defRPr>
            </a:pPr>
            <a:r>
              <a:rPr lang="en-US" sz="2400" b="1" dirty="0"/>
              <a:t>Site preparation</a:t>
            </a:r>
            <a:endParaRPr sz="2400" b="1" dirty="0"/>
          </a:p>
        </p:txBody>
      </p:sp>
    </p:spTree>
    <p:extLst>
      <p:ext uri="{BB962C8B-B14F-4D97-AF65-F5344CB8AC3E}">
        <p14:creationId xmlns:p14="http://schemas.microsoft.com/office/powerpoint/2010/main" val="383710122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 فرآیند ماموگرافی</a:t>
            </a:r>
            <a:endParaRPr lang="en-US" sz="3200" b="1" dirty="0">
              <a:latin typeface="Times New Roman" panose="02020603050405020304" pitchFamily="18" charset="0"/>
              <a:cs typeface="B Titr" panose="00000700000000000000" pitchFamily="2" charset="-78"/>
            </a:endParaRPr>
          </a:p>
        </p:txBody>
      </p:sp>
      <p:sp>
        <p:nvSpPr>
          <p:cNvPr id="12" name="TextBox 11">
            <a:extLst>
              <a:ext uri="{FF2B5EF4-FFF2-40B4-BE49-F238E27FC236}">
                <a16:creationId xmlns:a16="http://schemas.microsoft.com/office/drawing/2014/main" xmlns="" id="{A4E8BCAC-2C5F-4D0A-B796-6D1714DD1ACC}"/>
              </a:ext>
            </a:extLst>
          </p:cNvPr>
          <p:cNvSpPr txBox="1"/>
          <p:nvPr/>
        </p:nvSpPr>
        <p:spPr>
          <a:xfrm>
            <a:off x="3282347" y="2179573"/>
            <a:ext cx="7502105" cy="2554545"/>
          </a:xfrm>
          <a:prstGeom prst="rect">
            <a:avLst/>
          </a:prstGeom>
          <a:noFill/>
        </p:spPr>
        <p:txBody>
          <a:bodyPr wrap="square" rtlCol="0">
            <a:spAutoFit/>
          </a:bodyPr>
          <a:lstStyle/>
          <a:p>
            <a:pPr algn="r" rtl="1"/>
            <a:r>
              <a:rPr lang="fa-IR" sz="3200" dirty="0">
                <a:latin typeface="B Nazanin+ Regular" panose="01000506000000020004" pitchFamily="2" charset="-78"/>
                <a:cs typeface="B Nazanin+ Regular" panose="01000506000000020004" pitchFamily="2" charset="-78"/>
              </a:rPr>
              <a:t>چرا باید </a:t>
            </a:r>
            <a:r>
              <a:rPr lang="en-US" sz="3200" dirty="0">
                <a:latin typeface="B Nazanin+ Regular" panose="01000506000000020004" pitchFamily="2" charset="-78"/>
                <a:cs typeface="B Nazanin+ Regular" panose="01000506000000020004" pitchFamily="2" charset="-78"/>
              </a:rPr>
              <a:t>breast</a:t>
            </a:r>
            <a:r>
              <a:rPr lang="fa-IR" sz="3200" dirty="0">
                <a:latin typeface="B Nazanin+ Regular" panose="01000506000000020004" pitchFamily="2" charset="-78"/>
                <a:cs typeface="B Nazanin+ Regular" panose="01000506000000020004" pitchFamily="2" charset="-78"/>
              </a:rPr>
              <a:t> فشرده شود؟</a:t>
            </a:r>
          </a:p>
          <a:p>
            <a:pPr marL="514350" indent="-514350" algn="r" rtl="1">
              <a:buFont typeface="+mj-lt"/>
              <a:buAutoNum type="arabicPeriod"/>
            </a:pPr>
            <a:r>
              <a:rPr lang="fa-IR" sz="3200" dirty="0">
                <a:latin typeface="B Nazanin+ Regular" panose="01000506000000020004" pitchFamily="2" charset="-78"/>
                <a:cs typeface="B Nazanin+ Regular" panose="01000506000000020004" pitchFamily="2" charset="-78"/>
              </a:rPr>
              <a:t>کاهش مقدار اشعه مورد نیاز دریافتی</a:t>
            </a:r>
          </a:p>
          <a:p>
            <a:pPr marL="514350" indent="-514350" algn="r" rtl="1">
              <a:buFont typeface="+mj-lt"/>
              <a:buAutoNum type="arabicPeriod"/>
            </a:pPr>
            <a:r>
              <a:rPr lang="fa-IR" sz="3200" dirty="0">
                <a:latin typeface="B Nazanin+ Regular" panose="01000506000000020004" pitchFamily="2" charset="-78"/>
                <a:cs typeface="B Nazanin+ Regular" panose="01000506000000020004" pitchFamily="2" charset="-78"/>
              </a:rPr>
              <a:t>کاهش اثر اشعه های </a:t>
            </a:r>
            <a:r>
              <a:rPr lang="en-US" sz="3200" dirty="0">
                <a:latin typeface="B Nazanin+ Regular" panose="01000506000000020004" pitchFamily="2" charset="-78"/>
                <a:cs typeface="B Nazanin+ Regular" panose="01000506000000020004" pitchFamily="2" charset="-78"/>
              </a:rPr>
              <a:t>Scatter</a:t>
            </a:r>
          </a:p>
          <a:p>
            <a:pPr marL="514350" indent="-514350" algn="r" rtl="1">
              <a:buFont typeface="+mj-lt"/>
              <a:buAutoNum type="arabicPeriod"/>
            </a:pPr>
            <a:r>
              <a:rPr lang="fa-IR" sz="3200" dirty="0">
                <a:latin typeface="B Nazanin+ Regular" panose="01000506000000020004" pitchFamily="2" charset="-78"/>
                <a:cs typeface="B Nazanin+ Regular" panose="01000506000000020004" pitchFamily="2" charset="-78"/>
              </a:rPr>
              <a:t>استفاده از بهتر از محدوده های دیتکتور</a:t>
            </a:r>
          </a:p>
          <a:p>
            <a:pPr marL="514350" indent="-514350" algn="r" rtl="1">
              <a:buFont typeface="+mj-lt"/>
              <a:buAutoNum type="arabicPeriod"/>
            </a:pPr>
            <a:r>
              <a:rPr lang="fa-IR" sz="3200" dirty="0">
                <a:latin typeface="B Nazanin+ Regular" panose="01000506000000020004" pitchFamily="2" charset="-78"/>
                <a:cs typeface="B Nazanin+ Regular" panose="01000506000000020004" pitchFamily="2" charset="-78"/>
              </a:rPr>
              <a:t>کاهش </a:t>
            </a:r>
            <a:r>
              <a:rPr lang="en-US" sz="3200" dirty="0">
                <a:latin typeface="B Nazanin+ Regular" panose="01000506000000020004" pitchFamily="2" charset="-78"/>
                <a:cs typeface="B Nazanin+ Regular" panose="01000506000000020004" pitchFamily="2" charset="-78"/>
              </a:rPr>
              <a:t>Overlap</a:t>
            </a:r>
            <a:r>
              <a:rPr lang="fa-IR" sz="3200" dirty="0">
                <a:latin typeface="B Nazanin+ Regular" panose="01000506000000020004" pitchFamily="2" charset="-78"/>
                <a:cs typeface="B Nazanin+ Regular" panose="01000506000000020004" pitchFamily="2" charset="-78"/>
              </a:rPr>
              <a:t> بافت های سینه</a:t>
            </a:r>
            <a:r>
              <a:rPr lang="en-US" sz="3200" dirty="0">
                <a:latin typeface="B Nazanin+ Regular" panose="01000506000000020004" pitchFamily="2" charset="-78"/>
                <a:cs typeface="B Nazanin+ Regular" panose="01000506000000020004" pitchFamily="2" charset="-78"/>
              </a:rPr>
              <a:t> </a:t>
            </a:r>
          </a:p>
        </p:txBody>
      </p:sp>
      <p:pic>
        <p:nvPicPr>
          <p:cNvPr id="14" name="Picture 13">
            <a:extLst>
              <a:ext uri="{FF2B5EF4-FFF2-40B4-BE49-F238E27FC236}">
                <a16:creationId xmlns:a16="http://schemas.microsoft.com/office/drawing/2014/main" xmlns="" id="{EB0C1B30-599F-4065-9231-689CA8B2B2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6602" y="332271"/>
            <a:ext cx="3383573" cy="5254935"/>
          </a:xfrm>
          <a:prstGeom prst="rect">
            <a:avLst/>
          </a:prstGeom>
        </p:spPr>
      </p:pic>
    </p:spTree>
    <p:extLst>
      <p:ext uri="{BB962C8B-B14F-4D97-AF65-F5344CB8AC3E}">
        <p14:creationId xmlns:p14="http://schemas.microsoft.com/office/powerpoint/2010/main" val="174301939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a:extLst>
              <a:ext uri="{FF2B5EF4-FFF2-40B4-BE49-F238E27FC236}">
                <a16:creationId xmlns:a16="http://schemas.microsoft.com/office/drawing/2014/main" xmlns="" id="{69A7C1B4-526C-4EA3-9521-852CA7AB559B}"/>
              </a:ext>
            </a:extLst>
          </p:cNvPr>
          <p:cNvSpPr/>
          <p:nvPr/>
        </p:nvSpPr>
        <p:spPr>
          <a:xfrm>
            <a:off x="5842391" y="3898588"/>
            <a:ext cx="6349609" cy="1126612"/>
          </a:xfrm>
          <a:prstGeom prst="rect">
            <a:avLst/>
          </a:prstGeom>
          <a:solidFill>
            <a:srgbClr val="C7C7C7"/>
          </a:solidFill>
          <a:ln w="12700">
            <a:miter lim="400000"/>
          </a:ln>
        </p:spPr>
        <p:txBody>
          <a:bodyPr lIns="45719" rIns="45719" anchor="ctr"/>
          <a:lstStyle/>
          <a:p>
            <a:pPr>
              <a:defRPr>
                <a:solidFill>
                  <a:srgbClr val="FFFFFF"/>
                </a:solidFill>
              </a:defRPr>
            </a:pPr>
            <a:endParaRPr/>
          </a:p>
        </p:txBody>
      </p:sp>
      <p:sp>
        <p:nvSpPr>
          <p:cNvPr id="24" name="Shape">
            <a:extLst>
              <a:ext uri="{FF2B5EF4-FFF2-40B4-BE49-F238E27FC236}">
                <a16:creationId xmlns:a16="http://schemas.microsoft.com/office/drawing/2014/main" xmlns="" id="{D1344BC9-47E6-4288-9394-D4E8B86C0BA2}"/>
              </a:ext>
            </a:extLst>
          </p:cNvPr>
          <p:cNvSpPr/>
          <p:nvPr/>
        </p:nvSpPr>
        <p:spPr>
          <a:xfrm>
            <a:off x="-2" y="2343978"/>
            <a:ext cx="6894611" cy="11266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31" y="0"/>
                </a:lnTo>
                <a:lnTo>
                  <a:pt x="21600" y="10837"/>
                </a:lnTo>
                <a:lnTo>
                  <a:pt x="20131" y="21600"/>
                </a:lnTo>
                <a:lnTo>
                  <a:pt x="0" y="21600"/>
                </a:lnTo>
                <a:lnTo>
                  <a:pt x="0" y="0"/>
                </a:lnTo>
                <a:close/>
              </a:path>
            </a:pathLst>
          </a:custGeom>
          <a:solidFill>
            <a:srgbClr val="006E90"/>
          </a:solidFill>
          <a:ln w="12700">
            <a:miter lim="400000"/>
          </a:ln>
        </p:spPr>
        <p:txBody>
          <a:bodyPr lIns="45719" rIns="45719" anchor="ctr"/>
          <a:lstStyle/>
          <a:p>
            <a:pPr>
              <a:defRPr>
                <a:solidFill>
                  <a:srgbClr val="FFFFFF"/>
                </a:solidFill>
              </a:defRPr>
            </a:pPr>
            <a:endParaRPr/>
          </a:p>
        </p:txBody>
      </p:sp>
      <p:sp>
        <p:nvSpPr>
          <p:cNvPr id="33" name="Shape">
            <a:extLst>
              <a:ext uri="{FF2B5EF4-FFF2-40B4-BE49-F238E27FC236}">
                <a16:creationId xmlns:a16="http://schemas.microsoft.com/office/drawing/2014/main" xmlns="" id="{D2EB31B2-FCAD-4005-9763-CF8F614FDBD0}"/>
              </a:ext>
            </a:extLst>
          </p:cNvPr>
          <p:cNvSpPr/>
          <p:nvPr/>
        </p:nvSpPr>
        <p:spPr>
          <a:xfrm>
            <a:off x="4" y="3898588"/>
            <a:ext cx="6800859" cy="11266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18" y="0"/>
                </a:lnTo>
                <a:lnTo>
                  <a:pt x="21600" y="10800"/>
                </a:lnTo>
                <a:lnTo>
                  <a:pt x="20218" y="21600"/>
                </a:lnTo>
                <a:lnTo>
                  <a:pt x="0" y="21600"/>
                </a:lnTo>
                <a:lnTo>
                  <a:pt x="0" y="0"/>
                </a:lnTo>
                <a:close/>
              </a:path>
            </a:pathLst>
          </a:custGeom>
          <a:solidFill>
            <a:srgbClr val="535353"/>
          </a:solidFill>
          <a:ln w="12700">
            <a:miter lim="400000"/>
          </a:ln>
        </p:spPr>
        <p:txBody>
          <a:bodyPr lIns="45719" rIns="45719" anchor="ctr"/>
          <a:lstStyle/>
          <a:p>
            <a:pPr>
              <a:defRPr>
                <a:solidFill>
                  <a:srgbClr val="FFFFFF"/>
                </a:solidFill>
              </a:defRPr>
            </a:pPr>
            <a:endParaRPr/>
          </a:p>
        </p:txBody>
      </p:sp>
      <p:sp>
        <p:nvSpPr>
          <p:cNvPr id="2" name="TextBox 1">
            <a:extLst>
              <a:ext uri="{FF2B5EF4-FFF2-40B4-BE49-F238E27FC236}">
                <a16:creationId xmlns:a16="http://schemas.microsoft.com/office/drawing/2014/main" xmlns="" id="{201B31AA-5D56-48AC-B1C1-9B7AD0CFC4B8}"/>
              </a:ext>
            </a:extLst>
          </p:cNvPr>
          <p:cNvSpPr txBox="1"/>
          <p:nvPr/>
        </p:nvSpPr>
        <p:spPr>
          <a:xfrm>
            <a:off x="3264311" y="145661"/>
            <a:ext cx="504629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تکنولوژی های جدید ماموگرافی</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3" name="TextBox 2">
            <a:extLst>
              <a:ext uri="{FF2B5EF4-FFF2-40B4-BE49-F238E27FC236}">
                <a16:creationId xmlns:a16="http://schemas.microsoft.com/office/drawing/2014/main" xmlns="" id="{35A2DED0-0591-4D74-9E55-8E0FCB2D730D}"/>
              </a:ext>
            </a:extLst>
          </p:cNvPr>
          <p:cNvSpPr txBox="1"/>
          <p:nvPr/>
        </p:nvSpPr>
        <p:spPr>
          <a:xfrm>
            <a:off x="767803" y="702864"/>
            <a:ext cx="10169236" cy="461665"/>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Contrast Enhanced Mammography (CEM)</a:t>
            </a:r>
            <a:endParaRPr lang="en-US" sz="2400" b="1" dirty="0"/>
          </a:p>
        </p:txBody>
      </p:sp>
      <p:sp>
        <p:nvSpPr>
          <p:cNvPr id="18" name="Rectangle">
            <a:extLst>
              <a:ext uri="{FF2B5EF4-FFF2-40B4-BE49-F238E27FC236}">
                <a16:creationId xmlns:a16="http://schemas.microsoft.com/office/drawing/2014/main" xmlns="" id="{711F41D3-1216-4A6A-9275-CC512C3EB049}"/>
              </a:ext>
            </a:extLst>
          </p:cNvPr>
          <p:cNvSpPr/>
          <p:nvPr/>
        </p:nvSpPr>
        <p:spPr>
          <a:xfrm>
            <a:off x="5640245" y="2334373"/>
            <a:ext cx="6551755" cy="1094628"/>
          </a:xfrm>
          <a:prstGeom prst="rect">
            <a:avLst/>
          </a:prstGeom>
          <a:solidFill>
            <a:srgbClr val="006E90">
              <a:alpha val="24317"/>
            </a:srgbClr>
          </a:solidFill>
          <a:ln w="12700">
            <a:miter lim="400000"/>
          </a:ln>
        </p:spPr>
        <p:txBody>
          <a:bodyPr lIns="45719" rIns="45719" anchor="ctr"/>
          <a:lstStyle/>
          <a:p>
            <a:pPr>
              <a:defRPr>
                <a:solidFill>
                  <a:srgbClr val="FFFFFF"/>
                </a:solidFill>
              </a:defRPr>
            </a:pPr>
            <a:endParaRPr/>
          </a:p>
        </p:txBody>
      </p:sp>
      <p:sp>
        <p:nvSpPr>
          <p:cNvPr id="20" name="Title 1">
            <a:extLst>
              <a:ext uri="{FF2B5EF4-FFF2-40B4-BE49-F238E27FC236}">
                <a16:creationId xmlns:a16="http://schemas.microsoft.com/office/drawing/2014/main" xmlns="" id="{343E5E99-4BF8-4103-BF24-F3FFA6896BD0}"/>
              </a:ext>
            </a:extLst>
          </p:cNvPr>
          <p:cNvSpPr txBox="1">
            <a:spLocks noGrp="1"/>
          </p:cNvSpPr>
          <p:nvPr>
            <p:ph type="ctrTitle"/>
          </p:nvPr>
        </p:nvSpPr>
        <p:spPr>
          <a:xfrm>
            <a:off x="1039306" y="1163539"/>
            <a:ext cx="8961212" cy="701185"/>
          </a:xfrm>
          <a:prstGeom prst="rect">
            <a:avLst/>
          </a:prstGeom>
        </p:spPr>
        <p:txBody>
          <a:bodyPr>
            <a:normAutofit/>
          </a:bodyPr>
          <a:lstStyle>
            <a:lvl1pPr algn="l">
              <a:defRPr sz="2800" b="1">
                <a:solidFill>
                  <a:srgbClr val="FFFFFF"/>
                </a:solidFill>
                <a:latin typeface="+mn-lt"/>
                <a:ea typeface="+mn-ea"/>
                <a:cs typeface="+mn-cs"/>
                <a:sym typeface="Helvetica"/>
              </a:defRPr>
            </a:lvl1pPr>
          </a:lstStyle>
          <a:p>
            <a:r>
              <a:rPr sz="3200" dirty="0">
                <a:solidFill>
                  <a:srgbClr val="0070C0"/>
                </a:solidFill>
              </a:rPr>
              <a:t>Quality Control Tests for I-View</a:t>
            </a:r>
            <a:r>
              <a:rPr lang="en-US" sz="3200" dirty="0">
                <a:solidFill>
                  <a:srgbClr val="0070C0"/>
                </a:solidFill>
                <a:latin typeface="Arial" panose="020B0604020202020204" pitchFamily="34" charset="0"/>
                <a:cs typeface="Arial" panose="020B0604020202020204" pitchFamily="34" charset="0"/>
              </a:rPr>
              <a:t>™</a:t>
            </a:r>
            <a:r>
              <a:rPr sz="3200" dirty="0">
                <a:solidFill>
                  <a:srgbClr val="0070C0"/>
                </a:solidFill>
              </a:rPr>
              <a:t> procedure</a:t>
            </a:r>
          </a:p>
        </p:txBody>
      </p:sp>
      <p:sp>
        <p:nvSpPr>
          <p:cNvPr id="22" name="Content Placeholder 8">
            <a:extLst>
              <a:ext uri="{FF2B5EF4-FFF2-40B4-BE49-F238E27FC236}">
                <a16:creationId xmlns:a16="http://schemas.microsoft.com/office/drawing/2014/main" xmlns="" id="{AA3B95E7-14F5-425B-9D04-D1700BFDF3EE}"/>
              </a:ext>
            </a:extLst>
          </p:cNvPr>
          <p:cNvSpPr txBox="1"/>
          <p:nvPr/>
        </p:nvSpPr>
        <p:spPr>
          <a:xfrm>
            <a:off x="7140902" y="2493273"/>
            <a:ext cx="3642971" cy="11835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40631" indent="-240631" defTabSz="1066800">
              <a:lnSpc>
                <a:spcPct val="90000"/>
              </a:lnSpc>
              <a:spcBef>
                <a:spcPts val="1000"/>
              </a:spcBef>
              <a:buSzPct val="100000"/>
              <a:buChar char="•"/>
              <a:defRPr sz="2200">
                <a:solidFill>
                  <a:srgbClr val="191A38"/>
                </a:solidFill>
                <a:latin typeface="Helvetica Light"/>
                <a:ea typeface="Helvetica Light"/>
                <a:cs typeface="Helvetica Light"/>
                <a:sym typeface="Helvetica Light"/>
              </a:defRPr>
            </a:pPr>
            <a:r>
              <a:rPr sz="2400" dirty="0">
                <a:solidFill>
                  <a:schemeClr val="tx1"/>
                </a:solidFill>
              </a:rPr>
              <a:t>Required weekly</a:t>
            </a:r>
          </a:p>
          <a:p>
            <a:pPr marL="240631" indent="-240631" defTabSz="1066800">
              <a:lnSpc>
                <a:spcPct val="90000"/>
              </a:lnSpc>
              <a:spcBef>
                <a:spcPts val="1000"/>
              </a:spcBef>
              <a:buSzPct val="100000"/>
              <a:buChar char="•"/>
              <a:defRPr sz="2200">
                <a:solidFill>
                  <a:srgbClr val="191A38"/>
                </a:solidFill>
                <a:latin typeface="Helvetica Light"/>
                <a:ea typeface="Helvetica Light"/>
                <a:cs typeface="Helvetica Light"/>
                <a:sym typeface="Helvetica Light"/>
              </a:defRPr>
            </a:pPr>
            <a:r>
              <a:rPr sz="2400" dirty="0">
                <a:solidFill>
                  <a:schemeClr val="tx1"/>
                </a:solidFill>
              </a:rPr>
              <a:t>CEM Gain Calibration</a:t>
            </a:r>
          </a:p>
        </p:txBody>
      </p:sp>
      <p:sp>
        <p:nvSpPr>
          <p:cNvPr id="32" name="One additional Gain Calibration (Detector Flat Field Calibration)">
            <a:extLst>
              <a:ext uri="{FF2B5EF4-FFF2-40B4-BE49-F238E27FC236}">
                <a16:creationId xmlns:a16="http://schemas.microsoft.com/office/drawing/2014/main" xmlns="" id="{49D6B02F-E4EE-4705-BFE2-140958CAF54B}"/>
              </a:ext>
            </a:extLst>
          </p:cNvPr>
          <p:cNvSpPr txBox="1"/>
          <p:nvPr/>
        </p:nvSpPr>
        <p:spPr>
          <a:xfrm>
            <a:off x="907189" y="2567045"/>
            <a:ext cx="5438923" cy="729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1377950">
              <a:lnSpc>
                <a:spcPct val="90000"/>
              </a:lnSpc>
              <a:spcBef>
                <a:spcPts val="2000"/>
              </a:spcBef>
              <a:defRPr sz="2200">
                <a:solidFill>
                  <a:srgbClr val="FFFFFF"/>
                </a:solidFill>
                <a:latin typeface="Helvetica Light"/>
                <a:ea typeface="Helvetica Light"/>
                <a:cs typeface="Helvetica Light"/>
                <a:sym typeface="Helvetica Light"/>
              </a:defRPr>
            </a:pPr>
            <a:r>
              <a:rPr sz="2400" dirty="0">
                <a:latin typeface="+mn-lt"/>
                <a:ea typeface="+mn-ea"/>
                <a:cs typeface="+mn-cs"/>
                <a:sym typeface="Helvetica"/>
              </a:rPr>
              <a:t>One additional Gain Calibration </a:t>
            </a:r>
            <a:r>
              <a:rPr lang="en-US" sz="2400" dirty="0">
                <a:latin typeface="+mn-lt"/>
                <a:ea typeface="+mn-ea"/>
                <a:cs typeface="+mn-cs"/>
                <a:sym typeface="Helvetica"/>
              </a:rPr>
              <a:t/>
            </a:r>
            <a:br>
              <a:rPr lang="en-US" sz="2400" dirty="0">
                <a:latin typeface="+mn-lt"/>
                <a:ea typeface="+mn-ea"/>
                <a:cs typeface="+mn-cs"/>
                <a:sym typeface="Helvetica"/>
              </a:rPr>
            </a:br>
            <a:r>
              <a:rPr sz="2000" dirty="0"/>
              <a:t>(Detector Flat Field Calibration)</a:t>
            </a:r>
          </a:p>
        </p:txBody>
      </p:sp>
      <p:sp>
        <p:nvSpPr>
          <p:cNvPr id="34" name="One additional view during the Artifact Evaluation">
            <a:extLst>
              <a:ext uri="{FF2B5EF4-FFF2-40B4-BE49-F238E27FC236}">
                <a16:creationId xmlns:a16="http://schemas.microsoft.com/office/drawing/2014/main" xmlns="" id="{DC95B7DC-E2B4-4842-8001-DA77E77BEBFE}"/>
              </a:ext>
            </a:extLst>
          </p:cNvPr>
          <p:cNvSpPr txBox="1"/>
          <p:nvPr/>
        </p:nvSpPr>
        <p:spPr>
          <a:xfrm>
            <a:off x="932589" y="4092398"/>
            <a:ext cx="5062140"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1377950">
              <a:lnSpc>
                <a:spcPct val="90000"/>
              </a:lnSpc>
              <a:spcBef>
                <a:spcPts val="1800"/>
              </a:spcBef>
              <a:defRPr sz="2600">
                <a:solidFill>
                  <a:srgbClr val="FFFFFF"/>
                </a:solidFill>
              </a:defRPr>
            </a:lvl1pPr>
          </a:lstStyle>
          <a:p>
            <a:pPr>
              <a:defRPr sz="2200">
                <a:latin typeface="Helvetica Light"/>
                <a:ea typeface="Helvetica Light"/>
                <a:cs typeface="Helvetica Light"/>
                <a:sym typeface="Helvetica Light"/>
              </a:defRPr>
            </a:pPr>
            <a:r>
              <a:rPr sz="2400" dirty="0">
                <a:latin typeface="+mn-lt"/>
                <a:ea typeface="+mn-ea"/>
                <a:cs typeface="+mn-cs"/>
                <a:sym typeface="Helvetica"/>
              </a:rPr>
              <a:t>One additional view during the Artifact Evaluation</a:t>
            </a:r>
          </a:p>
        </p:txBody>
      </p:sp>
      <p:sp>
        <p:nvSpPr>
          <p:cNvPr id="35" name="Content Placeholder 8">
            <a:extLst>
              <a:ext uri="{FF2B5EF4-FFF2-40B4-BE49-F238E27FC236}">
                <a16:creationId xmlns:a16="http://schemas.microsoft.com/office/drawing/2014/main" xmlns="" id="{283D7ADB-8A59-4A1C-BB97-5110903C6EAE}"/>
              </a:ext>
            </a:extLst>
          </p:cNvPr>
          <p:cNvSpPr txBox="1"/>
          <p:nvPr/>
        </p:nvSpPr>
        <p:spPr>
          <a:xfrm>
            <a:off x="7140902" y="4077058"/>
            <a:ext cx="3642970" cy="11835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40631" indent="-240631" defTabSz="1066800">
              <a:lnSpc>
                <a:spcPct val="90000"/>
              </a:lnSpc>
              <a:spcBef>
                <a:spcPts val="1000"/>
              </a:spcBef>
              <a:buSzPct val="100000"/>
              <a:buChar char="•"/>
              <a:defRPr sz="2200">
                <a:solidFill>
                  <a:srgbClr val="191A38"/>
                </a:solidFill>
                <a:latin typeface="Helvetica Light"/>
                <a:ea typeface="Helvetica Light"/>
                <a:cs typeface="Helvetica Light"/>
                <a:sym typeface="Helvetica Light"/>
              </a:defRPr>
            </a:pPr>
            <a:r>
              <a:rPr sz="2400" dirty="0">
                <a:solidFill>
                  <a:schemeClr val="tx1"/>
                </a:solidFill>
              </a:rPr>
              <a:t>Required weekly</a:t>
            </a:r>
          </a:p>
          <a:p>
            <a:pPr marL="240631" indent="-240631" defTabSz="1066800">
              <a:lnSpc>
                <a:spcPct val="90000"/>
              </a:lnSpc>
              <a:spcBef>
                <a:spcPts val="1000"/>
              </a:spcBef>
              <a:buSzPct val="100000"/>
              <a:buChar char="•"/>
              <a:defRPr sz="2200">
                <a:solidFill>
                  <a:srgbClr val="191A38"/>
                </a:solidFill>
                <a:latin typeface="Helvetica Light"/>
                <a:ea typeface="Helvetica Light"/>
                <a:cs typeface="Helvetica Light"/>
                <a:sym typeface="Helvetica Light"/>
              </a:defRPr>
            </a:pPr>
            <a:r>
              <a:rPr sz="2400" dirty="0">
                <a:solidFill>
                  <a:schemeClr val="tx1"/>
                </a:solidFill>
              </a:rPr>
              <a:t>For the copper filter</a:t>
            </a:r>
          </a:p>
        </p:txBody>
      </p:sp>
    </p:spTree>
    <p:extLst>
      <p:ext uri="{BB962C8B-B14F-4D97-AF65-F5344CB8AC3E}">
        <p14:creationId xmlns:p14="http://schemas.microsoft.com/office/powerpoint/2010/main" val="37980500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tx2"/>
            </a:gs>
            <a:gs pos="0">
              <a:schemeClr val="accent1">
                <a:lumMod val="75000"/>
              </a:schemeClr>
            </a:gs>
            <a:gs pos="59000">
              <a:schemeClr val="accent1">
                <a:lumMod val="45000"/>
                <a:lumOff val="55000"/>
              </a:schemeClr>
            </a:gs>
            <a:gs pos="83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4BE5B1E-EBAD-40CD-9432-CFDEDBDEE1FC}"/>
              </a:ext>
            </a:extLst>
          </p:cNvPr>
          <p:cNvSpPr txBox="1"/>
          <p:nvPr/>
        </p:nvSpPr>
        <p:spPr>
          <a:xfrm>
            <a:off x="2782529" y="1209368"/>
            <a:ext cx="6449961" cy="707886"/>
          </a:xfrm>
          <a:prstGeom prst="rect">
            <a:avLst/>
          </a:prstGeom>
          <a:noFill/>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Thank you for your attention</a:t>
            </a:r>
          </a:p>
        </p:txBody>
      </p:sp>
      <p:sp>
        <p:nvSpPr>
          <p:cNvPr id="5" name="TextBox 4">
            <a:extLst>
              <a:ext uri="{FF2B5EF4-FFF2-40B4-BE49-F238E27FC236}">
                <a16:creationId xmlns:a16="http://schemas.microsoft.com/office/drawing/2014/main" xmlns="" id="{A7899B7F-5E02-46E2-81B4-BA67745937DA}"/>
              </a:ext>
            </a:extLst>
          </p:cNvPr>
          <p:cNvSpPr txBox="1"/>
          <p:nvPr/>
        </p:nvSpPr>
        <p:spPr>
          <a:xfrm>
            <a:off x="2782529" y="2797314"/>
            <a:ext cx="6449961" cy="1323439"/>
          </a:xfrm>
          <a:prstGeom prst="rect">
            <a:avLst/>
          </a:prstGeom>
          <a:noFill/>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If you need any further information, Please contact us</a:t>
            </a:r>
          </a:p>
        </p:txBody>
      </p:sp>
      <p:sp>
        <p:nvSpPr>
          <p:cNvPr id="7" name="TextBox 6">
            <a:extLst>
              <a:ext uri="{FF2B5EF4-FFF2-40B4-BE49-F238E27FC236}">
                <a16:creationId xmlns:a16="http://schemas.microsoft.com/office/drawing/2014/main" xmlns="" id="{255FF9D0-AAFF-4E5A-9B48-1017F6EDB379}"/>
              </a:ext>
            </a:extLst>
          </p:cNvPr>
          <p:cNvSpPr txBox="1"/>
          <p:nvPr/>
        </p:nvSpPr>
        <p:spPr>
          <a:xfrm>
            <a:off x="2782528" y="4413623"/>
            <a:ext cx="6449961"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Tel: +982188811106</a:t>
            </a:r>
          </a:p>
        </p:txBody>
      </p:sp>
      <p:pic>
        <p:nvPicPr>
          <p:cNvPr id="8" name="Picture 7">
            <a:extLst>
              <a:ext uri="{FF2B5EF4-FFF2-40B4-BE49-F238E27FC236}">
                <a16:creationId xmlns:a16="http://schemas.microsoft.com/office/drawing/2014/main" xmlns="" id="{67CA8C1D-AE16-48E6-9F7F-55B357D36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997" y="5454538"/>
            <a:ext cx="2451798" cy="1225899"/>
          </a:xfrm>
          <a:prstGeom prst="rect">
            <a:avLst/>
          </a:prstGeom>
        </p:spPr>
      </p:pic>
      <p:pic>
        <p:nvPicPr>
          <p:cNvPr id="9" name="Picture 8">
            <a:extLst>
              <a:ext uri="{FF2B5EF4-FFF2-40B4-BE49-F238E27FC236}">
                <a16:creationId xmlns:a16="http://schemas.microsoft.com/office/drawing/2014/main" xmlns="" id="{40D25A61-B259-4E27-8E6E-81070B3121D2}"/>
              </a:ext>
            </a:extLst>
          </p:cNvPr>
          <p:cNvPicPr>
            <a:picLocks noChangeAspect="1"/>
          </p:cNvPicPr>
          <p:nvPr/>
        </p:nvPicPr>
        <p:blipFill rotWithShape="1">
          <a:blip r:embed="rId3">
            <a:extLst>
              <a:ext uri="{28A0092B-C50C-407E-A947-70E740481C1C}">
                <a14:useLocalDpi xmlns:a14="http://schemas.microsoft.com/office/drawing/2010/main" val="0"/>
              </a:ext>
            </a:extLst>
          </a:blip>
          <a:srcRect t="30649" b="35301"/>
          <a:stretch/>
        </p:blipFill>
        <p:spPr>
          <a:xfrm>
            <a:off x="7961746" y="5449049"/>
            <a:ext cx="4424510" cy="1506528"/>
          </a:xfrm>
          <a:prstGeom prst="rect">
            <a:avLst/>
          </a:prstGeom>
        </p:spPr>
      </p:pic>
    </p:spTree>
    <p:extLst>
      <p:ext uri="{BB962C8B-B14F-4D97-AF65-F5344CB8AC3E}">
        <p14:creationId xmlns:p14="http://schemas.microsoft.com/office/powerpoint/2010/main" val="19617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DAC4FAA-AD1B-4115-8151-15E0B9F83498}"/>
              </a:ext>
            </a:extLst>
          </p:cNvPr>
          <p:cNvPicPr>
            <a:picLocks noChangeAspect="1"/>
          </p:cNvPicPr>
          <p:nvPr/>
        </p:nvPicPr>
        <p:blipFill>
          <a:blip r:embed="rId2"/>
          <a:stretch>
            <a:fillRect/>
          </a:stretch>
        </p:blipFill>
        <p:spPr>
          <a:xfrm>
            <a:off x="2028609" y="0"/>
            <a:ext cx="7820025" cy="6619875"/>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 فرآیند ماموگرافی</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90478897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6"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 انواع ماموگرافی</a:t>
            </a:r>
            <a:endParaRPr lang="en-US" sz="3200" b="1" dirty="0">
              <a:latin typeface="Times New Roman" panose="02020603050405020304" pitchFamily="18" charset="0"/>
              <a:cs typeface="B Titr" panose="00000700000000000000" pitchFamily="2" charset="-78"/>
            </a:endParaRPr>
          </a:p>
        </p:txBody>
      </p:sp>
      <p:sp>
        <p:nvSpPr>
          <p:cNvPr id="13" name="TextBox 12">
            <a:extLst>
              <a:ext uri="{FF2B5EF4-FFF2-40B4-BE49-F238E27FC236}">
                <a16:creationId xmlns:a16="http://schemas.microsoft.com/office/drawing/2014/main" xmlns="" id="{EE6DEBD8-931E-48EB-BC63-C3EFE0AD0AB4}"/>
              </a:ext>
            </a:extLst>
          </p:cNvPr>
          <p:cNvSpPr txBox="1"/>
          <p:nvPr/>
        </p:nvSpPr>
        <p:spPr>
          <a:xfrm>
            <a:off x="1916349" y="2121761"/>
            <a:ext cx="8646386" cy="2062103"/>
          </a:xfrm>
          <a:prstGeom prst="rect">
            <a:avLst/>
          </a:prstGeom>
          <a:noFill/>
        </p:spPr>
        <p:txBody>
          <a:bodyPr wrap="square" rtlCol="0">
            <a:spAutoFit/>
          </a:bodyPr>
          <a:lstStyle/>
          <a:p>
            <a:pPr algn="r" rtl="1"/>
            <a:r>
              <a:rPr lang="fa-IR" sz="3200" dirty="0">
                <a:latin typeface="B Nazanin+ Regular" panose="01000506000000020004" pitchFamily="2" charset="-78"/>
                <a:cs typeface="B Nazanin+ Regular" panose="01000506000000020004" pitchFamily="2" charset="-78"/>
              </a:rPr>
              <a:t>ماموگرافی ها به دو دسته</a:t>
            </a:r>
            <a:r>
              <a:rPr lang="en-US" sz="3200" dirty="0">
                <a:latin typeface="B Nazanin+ Regular" panose="01000506000000020004" pitchFamily="2" charset="-78"/>
                <a:cs typeface="B Nazanin+ Regular" panose="01000506000000020004" pitchFamily="2" charset="-78"/>
              </a:rPr>
              <a:t> 2D </a:t>
            </a:r>
            <a:r>
              <a:rPr lang="fa-IR" sz="3200" dirty="0">
                <a:latin typeface="B Nazanin+ Regular" panose="01000506000000020004" pitchFamily="2" charset="-78"/>
                <a:cs typeface="B Nazanin+ Regular" panose="01000506000000020004" pitchFamily="2" charset="-78"/>
              </a:rPr>
              <a:t>و </a:t>
            </a:r>
            <a:r>
              <a:rPr lang="en-US" sz="3200" dirty="0">
                <a:latin typeface="B Nazanin+ Regular" panose="01000506000000020004" pitchFamily="2" charset="-78"/>
                <a:cs typeface="B Nazanin+ Regular" panose="01000506000000020004" pitchFamily="2" charset="-78"/>
              </a:rPr>
              <a:t>3D</a:t>
            </a:r>
            <a:r>
              <a:rPr lang="fa-IR" sz="3200" dirty="0">
                <a:latin typeface="B Nazanin+ Regular" panose="01000506000000020004" pitchFamily="2" charset="-78"/>
                <a:cs typeface="B Nazanin+ Regular" panose="01000506000000020004" pitchFamily="2" charset="-78"/>
              </a:rPr>
              <a:t> تقسیم می شوند.</a:t>
            </a:r>
            <a:endParaRPr lang="en-US" sz="3200" dirty="0">
              <a:latin typeface="B Nazanin+ Regular" panose="01000506000000020004" pitchFamily="2" charset="-78"/>
              <a:cs typeface="B Nazanin+ Regular" panose="01000506000000020004" pitchFamily="2" charset="-78"/>
            </a:endParaRPr>
          </a:p>
          <a:p>
            <a:pPr algn="r" rtl="1"/>
            <a:r>
              <a:rPr lang="fa-IR" sz="3200" dirty="0">
                <a:latin typeface="B Nazanin+ Regular" panose="01000506000000020004" pitchFamily="2" charset="-78"/>
                <a:cs typeface="B Nazanin+ Regular" panose="01000506000000020004" pitchFamily="2" charset="-78"/>
              </a:rPr>
              <a:t>ماموگرافی های </a:t>
            </a:r>
            <a:r>
              <a:rPr lang="en-US" sz="3200" dirty="0">
                <a:latin typeface="B Nazanin+ Regular" panose="01000506000000020004" pitchFamily="2" charset="-78"/>
                <a:cs typeface="B Nazanin+ Regular" panose="01000506000000020004" pitchFamily="2" charset="-78"/>
              </a:rPr>
              <a:t> 3D</a:t>
            </a:r>
            <a:r>
              <a:rPr lang="fa-IR" sz="3200" dirty="0">
                <a:latin typeface="B Nazanin+ Regular" panose="01000506000000020004" pitchFamily="2" charset="-78"/>
                <a:cs typeface="B Nazanin+ Regular" panose="01000506000000020004" pitchFamily="2" charset="-78"/>
              </a:rPr>
              <a:t>که به نام </a:t>
            </a:r>
            <a:r>
              <a:rPr lang="en-US" sz="3200" dirty="0" err="1">
                <a:latin typeface="B Nazanin+ Regular" panose="01000506000000020004" pitchFamily="2" charset="-78"/>
                <a:cs typeface="B Nazanin+ Regular" panose="01000506000000020004" pitchFamily="2" charset="-78"/>
              </a:rPr>
              <a:t>Tomo</a:t>
            </a:r>
            <a:r>
              <a:rPr lang="fa-IR" sz="3200" dirty="0">
                <a:latin typeface="B Nazanin+ Regular" panose="01000506000000020004" pitchFamily="2" charset="-78"/>
                <a:cs typeface="B Nazanin+ Regular" panose="01000506000000020004" pitchFamily="2" charset="-78"/>
              </a:rPr>
              <a:t> سنتز نیز نام گذاری شده </a:t>
            </a:r>
            <a:r>
              <a:rPr lang="fa-IR" sz="3200" dirty="0" err="1">
                <a:latin typeface="B Nazanin+ Regular" panose="01000506000000020004" pitchFamily="2" charset="-78"/>
                <a:cs typeface="B Nazanin+ Regular" panose="01000506000000020004" pitchFamily="2" charset="-78"/>
              </a:rPr>
              <a:t>اند</a:t>
            </a:r>
            <a:r>
              <a:rPr lang="fa-IR" sz="3200" dirty="0">
                <a:latin typeface="B Nazanin+ Regular" panose="01000506000000020004" pitchFamily="2" charset="-78"/>
                <a:cs typeface="B Nazanin+ Regular" panose="01000506000000020004" pitchFamily="2" charset="-78"/>
              </a:rPr>
              <a:t>، روش های جدید و بهتری نسبت به ماموگرافی های مرسوم می باشند و احتمال خطا را به شدت کاهش می دهند.</a:t>
            </a:r>
            <a:endParaRPr lang="en-US" sz="3200" dirty="0">
              <a:latin typeface="B Nazanin+ Regular" panose="01000506000000020004" pitchFamily="2" charset="-78"/>
              <a:cs typeface="B Nazanin+ Regular" panose="01000506000000020004" pitchFamily="2" charset="-78"/>
            </a:endParaRPr>
          </a:p>
        </p:txBody>
      </p:sp>
    </p:spTree>
    <p:extLst>
      <p:ext uri="{BB962C8B-B14F-4D97-AF65-F5344CB8AC3E}">
        <p14:creationId xmlns:p14="http://schemas.microsoft.com/office/powerpoint/2010/main" val="261447118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44CB151-8FD8-4E15-9DBF-DAC0C8F9F04C}"/>
              </a:ext>
            </a:extLst>
          </p:cNvPr>
          <p:cNvPicPr>
            <a:picLocks noChangeAspect="1"/>
          </p:cNvPicPr>
          <p:nvPr/>
        </p:nvPicPr>
        <p:blipFill>
          <a:blip r:embed="rId2"/>
          <a:stretch>
            <a:fillRect/>
          </a:stretch>
        </p:blipFill>
        <p:spPr>
          <a:xfrm>
            <a:off x="223057" y="2098466"/>
            <a:ext cx="11381362" cy="4612577"/>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 انواع ماموگرافی</a:t>
            </a:r>
            <a:endParaRPr lang="en-US" sz="3200" b="1" dirty="0">
              <a:latin typeface="Times New Roman" panose="02020603050405020304" pitchFamily="18" charset="0"/>
              <a:cs typeface="B Titr" panose="00000700000000000000" pitchFamily="2" charset="-78"/>
            </a:endParaRPr>
          </a:p>
        </p:txBody>
      </p:sp>
      <p:sp>
        <p:nvSpPr>
          <p:cNvPr id="14" name="TextBox 13">
            <a:extLst>
              <a:ext uri="{FF2B5EF4-FFF2-40B4-BE49-F238E27FC236}">
                <a16:creationId xmlns:a16="http://schemas.microsoft.com/office/drawing/2014/main" xmlns="" id="{1B28237B-F0FF-4C79-8094-9C970047F2D6}"/>
              </a:ext>
            </a:extLst>
          </p:cNvPr>
          <p:cNvSpPr txBox="1"/>
          <p:nvPr/>
        </p:nvSpPr>
        <p:spPr>
          <a:xfrm>
            <a:off x="3385226" y="1475775"/>
            <a:ext cx="8665840"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در ماموگرافی </a:t>
            </a:r>
            <a:r>
              <a:rPr lang="en-US" sz="3200" b="1" dirty="0">
                <a:latin typeface="Times New Roman" panose="02020603050405020304" pitchFamily="18" charset="0"/>
                <a:cs typeface="B Titr" panose="00000700000000000000" pitchFamily="2" charset="-78"/>
              </a:rPr>
              <a:t>2D</a:t>
            </a:r>
            <a:r>
              <a:rPr lang="fa-IR" sz="3200" b="1" dirty="0">
                <a:latin typeface="Times New Roman" panose="02020603050405020304" pitchFamily="18" charset="0"/>
                <a:cs typeface="B Titr" panose="00000700000000000000" pitchFamily="2" charset="-78"/>
              </a:rPr>
              <a:t> قسمت </a:t>
            </a:r>
            <a:r>
              <a:rPr lang="en-US" sz="3200" b="1" dirty="0" err="1">
                <a:latin typeface="Times New Roman" panose="02020603050405020304" pitchFamily="18" charset="0"/>
                <a:cs typeface="B Titr" panose="00000700000000000000" pitchFamily="2" charset="-78"/>
              </a:rPr>
              <a:t>TubeHead</a:t>
            </a:r>
            <a:r>
              <a:rPr lang="fa-IR" sz="3200" b="1" dirty="0">
                <a:latin typeface="Times New Roman" panose="02020603050405020304" pitchFamily="18" charset="0"/>
                <a:cs typeface="B Titr" panose="00000700000000000000" pitchFamily="2" charset="-78"/>
              </a:rPr>
              <a:t> ثابت می باشد </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11233363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952E595-286B-4667-9417-0A9C1736B3D4}"/>
              </a:ext>
            </a:extLst>
          </p:cNvPr>
          <p:cNvPicPr>
            <a:picLocks noChangeAspect="1"/>
          </p:cNvPicPr>
          <p:nvPr/>
        </p:nvPicPr>
        <p:blipFill>
          <a:blip r:embed="rId2"/>
          <a:stretch>
            <a:fillRect/>
          </a:stretch>
        </p:blipFill>
        <p:spPr>
          <a:xfrm>
            <a:off x="418533" y="239168"/>
            <a:ext cx="6010275" cy="6257925"/>
          </a:xfrm>
          <a:prstGeom prst="rect">
            <a:avLst/>
          </a:prstGeom>
        </p:spPr>
      </p:pic>
      <p:sp>
        <p:nvSpPr>
          <p:cNvPr id="2" name="TextBox 1">
            <a:extLst>
              <a:ext uri="{FF2B5EF4-FFF2-40B4-BE49-F238E27FC236}">
                <a16:creationId xmlns:a16="http://schemas.microsoft.com/office/drawing/2014/main" xmlns="" id="{201B31AA-5D56-48AC-B1C1-9B7AD0CFC4B8}"/>
              </a:ext>
            </a:extLst>
          </p:cNvPr>
          <p:cNvSpPr txBox="1"/>
          <p:nvPr/>
        </p:nvSpPr>
        <p:spPr>
          <a:xfrm>
            <a:off x="4829666" y="216817"/>
            <a:ext cx="2532668"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مقدمه</a:t>
            </a:r>
            <a:endParaRPr lang="en-US" sz="3200" b="1" dirty="0">
              <a:latin typeface="Times New Roman" panose="02020603050405020304" pitchFamily="18" charset="0"/>
              <a:cs typeface="B Titr" panose="00000700000000000000" pitchFamily="2" charset="-78"/>
            </a:endParaRPr>
          </a:p>
        </p:txBody>
      </p:sp>
      <p:pic>
        <p:nvPicPr>
          <p:cNvPr id="6" name="Picture 5">
            <a:extLst>
              <a:ext uri="{FF2B5EF4-FFF2-40B4-BE49-F238E27FC236}">
                <a16:creationId xmlns:a16="http://schemas.microsoft.com/office/drawing/2014/main" xmlns="" id="{5A013029-EA2F-4094-A4F3-AFAC572CB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7434"/>
            <a:ext cx="2451798" cy="1225899"/>
          </a:xfrm>
          <a:prstGeom prst="rect">
            <a:avLst/>
          </a:prstGeom>
        </p:spPr>
      </p:pic>
      <p:pic>
        <p:nvPicPr>
          <p:cNvPr id="19" name="Picture 18">
            <a:hlinkClick r:id="" action="ppaction://noaction"/>
            <a:extLst>
              <a:ext uri="{FF2B5EF4-FFF2-40B4-BE49-F238E27FC236}">
                <a16:creationId xmlns:a16="http://schemas.microsoft.com/office/drawing/2014/main" xmlns="" id="{4B5E3710-2D99-439C-82FD-FDAD706F8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4" y="3152813"/>
            <a:ext cx="548640" cy="548640"/>
          </a:xfrm>
          <a:prstGeom prst="rect">
            <a:avLst/>
          </a:prstGeom>
        </p:spPr>
      </p:pic>
      <p:pic>
        <p:nvPicPr>
          <p:cNvPr id="21" name="Picture 20">
            <a:hlinkClick r:id="" action="ppaction://noaction"/>
            <a:extLst>
              <a:ext uri="{FF2B5EF4-FFF2-40B4-BE49-F238E27FC236}">
                <a16:creationId xmlns:a16="http://schemas.microsoft.com/office/drawing/2014/main" xmlns="" id="{AB5F6CE9-B3FC-4EC1-B3AE-0FE495E05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 y="3856115"/>
            <a:ext cx="548640" cy="548640"/>
          </a:xfrm>
          <a:prstGeom prst="rect">
            <a:avLst/>
          </a:prstGeom>
        </p:spPr>
      </p:pic>
      <p:pic>
        <p:nvPicPr>
          <p:cNvPr id="23" name="Picture 22">
            <a:hlinkClick r:id="" action="ppaction://noaction"/>
            <a:extLst>
              <a:ext uri="{FF2B5EF4-FFF2-40B4-BE49-F238E27FC236}">
                <a16:creationId xmlns:a16="http://schemas.microsoft.com/office/drawing/2014/main" xmlns="" id="{B0CB778A-ABB5-4827-8D1D-E16EA6E19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94" y="1630933"/>
            <a:ext cx="548640" cy="548640"/>
          </a:xfrm>
          <a:prstGeom prst="rect">
            <a:avLst/>
          </a:prstGeom>
        </p:spPr>
      </p:pic>
      <p:pic>
        <p:nvPicPr>
          <p:cNvPr id="25" name="Picture 24">
            <a:hlinkClick r:id="rId7" action="ppaction://hlinksldjump"/>
            <a:extLst>
              <a:ext uri="{FF2B5EF4-FFF2-40B4-BE49-F238E27FC236}">
                <a16:creationId xmlns:a16="http://schemas.microsoft.com/office/drawing/2014/main" xmlns="" id="{C5387B6A-B1A5-4E90-9499-D4A952BA2A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01" y="889219"/>
            <a:ext cx="548640" cy="548640"/>
          </a:xfrm>
          <a:prstGeom prst="rect">
            <a:avLst/>
          </a:prstGeom>
        </p:spPr>
      </p:pic>
      <p:pic>
        <p:nvPicPr>
          <p:cNvPr id="26" name="Picture 25">
            <a:hlinkClick r:id="" action="ppaction://noaction"/>
            <a:extLst>
              <a:ext uri="{FF2B5EF4-FFF2-40B4-BE49-F238E27FC236}">
                <a16:creationId xmlns:a16="http://schemas.microsoft.com/office/drawing/2014/main" xmlns="" id="{565EC994-93E9-4E17-8549-9ACE737A4E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90" y="2411099"/>
            <a:ext cx="548640" cy="548640"/>
          </a:xfrm>
          <a:prstGeom prst="rect">
            <a:avLst/>
          </a:prstGeom>
        </p:spPr>
      </p:pic>
      <p:pic>
        <p:nvPicPr>
          <p:cNvPr id="27" name="Picture 26">
            <a:extLst>
              <a:ext uri="{FF2B5EF4-FFF2-40B4-BE49-F238E27FC236}">
                <a16:creationId xmlns:a16="http://schemas.microsoft.com/office/drawing/2014/main" xmlns="" id="{6E06C5B6-4648-4544-BAC7-AB5C98A64E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01" y="216817"/>
            <a:ext cx="513619" cy="513619"/>
          </a:xfrm>
          <a:prstGeom prst="rect">
            <a:avLst/>
          </a:prstGeom>
        </p:spPr>
      </p:pic>
      <p:sp>
        <p:nvSpPr>
          <p:cNvPr id="11" name="TextBox 10">
            <a:extLst>
              <a:ext uri="{FF2B5EF4-FFF2-40B4-BE49-F238E27FC236}">
                <a16:creationId xmlns:a16="http://schemas.microsoft.com/office/drawing/2014/main" xmlns="" id="{AAF49E47-B652-4C6F-8D0E-A41CE22F98E1}"/>
              </a:ext>
            </a:extLst>
          </p:cNvPr>
          <p:cNvSpPr txBox="1"/>
          <p:nvPr/>
        </p:nvSpPr>
        <p:spPr>
          <a:xfrm>
            <a:off x="8132324" y="801592"/>
            <a:ext cx="3918742" cy="584775"/>
          </a:xfrm>
          <a:prstGeom prst="rect">
            <a:avLst/>
          </a:prstGeom>
          <a:noFill/>
        </p:spPr>
        <p:txBody>
          <a:bodyPr wrap="square" rtlCol="0">
            <a:spAutoFit/>
          </a:bodyPr>
          <a:lstStyle/>
          <a:p>
            <a:pPr algn="ctr"/>
            <a:r>
              <a:rPr lang="fa-IR" sz="3200" b="1" dirty="0">
                <a:latin typeface="Times New Roman" panose="02020603050405020304" pitchFamily="18" charset="0"/>
                <a:cs typeface="B Titr" panose="00000700000000000000" pitchFamily="2" charset="-78"/>
              </a:rPr>
              <a:t> انواع ماموگرافی</a:t>
            </a:r>
            <a:endParaRPr lang="en-US" sz="3200" b="1" dirty="0">
              <a:latin typeface="Times New Roman" panose="02020603050405020304" pitchFamily="18" charset="0"/>
              <a:cs typeface="B Titr" panose="00000700000000000000" pitchFamily="2" charset="-78"/>
            </a:endParaRPr>
          </a:p>
        </p:txBody>
      </p:sp>
      <p:sp>
        <p:nvSpPr>
          <p:cNvPr id="14" name="TextBox 13">
            <a:extLst>
              <a:ext uri="{FF2B5EF4-FFF2-40B4-BE49-F238E27FC236}">
                <a16:creationId xmlns:a16="http://schemas.microsoft.com/office/drawing/2014/main" xmlns="" id="{1B28237B-F0FF-4C79-8094-9C970047F2D6}"/>
              </a:ext>
            </a:extLst>
          </p:cNvPr>
          <p:cNvSpPr txBox="1"/>
          <p:nvPr/>
        </p:nvSpPr>
        <p:spPr>
          <a:xfrm>
            <a:off x="6624536" y="1475775"/>
            <a:ext cx="5426530" cy="2062103"/>
          </a:xfrm>
          <a:prstGeom prst="rect">
            <a:avLst/>
          </a:prstGeom>
          <a:noFill/>
        </p:spPr>
        <p:txBody>
          <a:bodyPr wrap="square" rtlCol="0">
            <a:spAutoFit/>
          </a:bodyPr>
          <a:lstStyle/>
          <a:p>
            <a:pPr algn="ctr" rtl="1"/>
            <a:r>
              <a:rPr lang="fa-IR" sz="3200" b="1" dirty="0">
                <a:latin typeface="Times New Roman" panose="02020603050405020304" pitchFamily="18" charset="0"/>
                <a:cs typeface="B Titr" panose="00000700000000000000" pitchFamily="2" charset="-78"/>
              </a:rPr>
              <a:t>در ماموگرافی </a:t>
            </a:r>
            <a:r>
              <a:rPr lang="en-US" sz="3200" b="1" dirty="0">
                <a:latin typeface="Times New Roman" panose="02020603050405020304" pitchFamily="18" charset="0"/>
                <a:cs typeface="B Titr" panose="00000700000000000000" pitchFamily="2" charset="-78"/>
              </a:rPr>
              <a:t>3D</a:t>
            </a:r>
            <a:r>
              <a:rPr lang="fa-IR" sz="3200" b="1" dirty="0">
                <a:latin typeface="Times New Roman" panose="02020603050405020304" pitchFamily="18" charset="0"/>
                <a:cs typeface="B Titr" panose="00000700000000000000" pitchFamily="2" charset="-78"/>
              </a:rPr>
              <a:t> قسمت </a:t>
            </a:r>
            <a:r>
              <a:rPr lang="en-US" sz="3200" b="1" dirty="0" err="1">
                <a:latin typeface="Times New Roman" panose="02020603050405020304" pitchFamily="18" charset="0"/>
                <a:cs typeface="B Titr" panose="00000700000000000000" pitchFamily="2" charset="-78"/>
              </a:rPr>
              <a:t>TubeHead</a:t>
            </a:r>
            <a:r>
              <a:rPr lang="fa-IR" sz="3200" b="1" dirty="0">
                <a:latin typeface="Times New Roman" panose="02020603050405020304" pitchFamily="18" charset="0"/>
                <a:cs typeface="B Titr" panose="00000700000000000000" pitchFamily="2" charset="-78"/>
              </a:rPr>
              <a:t> ثابت </a:t>
            </a:r>
            <a:r>
              <a:rPr lang="fa-IR" sz="3200" b="1" dirty="0" err="1">
                <a:latin typeface="Times New Roman" panose="02020603050405020304" pitchFamily="18" charset="0"/>
                <a:cs typeface="B Titr" panose="00000700000000000000" pitchFamily="2" charset="-78"/>
              </a:rPr>
              <a:t>نمی</a:t>
            </a:r>
            <a:r>
              <a:rPr lang="fa-IR" sz="3200" b="1" dirty="0">
                <a:latin typeface="Times New Roman" panose="02020603050405020304" pitchFamily="18" charset="0"/>
                <a:cs typeface="B Titr" panose="00000700000000000000" pitchFamily="2" charset="-78"/>
              </a:rPr>
              <a:t> باشد و از -7.5 درجه تا + 7.5 درجه چرخش خواهد داشت.</a:t>
            </a:r>
            <a:endParaRPr lang="en-US" sz="3200" b="1" dirty="0">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306506593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2401</Words>
  <Application>Microsoft Office PowerPoint</Application>
  <PresentationFormat>Widescreen</PresentationFormat>
  <Paragraphs>267</Paragraphs>
  <Slides>51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B Nazanin</vt:lpstr>
      <vt:lpstr>B Nazanin+ Regular</vt:lpstr>
      <vt:lpstr>B Titr</vt:lpstr>
      <vt:lpstr>Calibri</vt:lpstr>
      <vt:lpstr>Calibri Light</vt:lpstr>
      <vt:lpstr>Helvetica</vt:lpstr>
      <vt:lpstr>Helvetica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Contrast Enhanced Mammography (CEM)  powered by I-View 2.0™ Software  </vt:lpstr>
      <vt:lpstr>PowerPoint Presentation</vt:lpstr>
      <vt:lpstr>PowerPoint Presentation</vt:lpstr>
      <vt:lpstr>PowerPoint Presentation</vt:lpstr>
      <vt:lpstr>PowerPoint Presentation</vt:lpstr>
      <vt:lpstr>PowerPoint Presentation</vt:lpstr>
      <vt:lpstr>Quality Control Tests for I-View™ procedure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Asghar</dc:creator>
  <cp:lastModifiedBy>Mohammadreza Rahimipour</cp:lastModifiedBy>
  <cp:revision>122</cp:revision>
  <dcterms:created xsi:type="dcterms:W3CDTF">2024-07-23T06:22:54Z</dcterms:created>
  <dcterms:modified xsi:type="dcterms:W3CDTF">2024-08-10T05:40:40Z</dcterms:modified>
</cp:coreProperties>
</file>