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2" r:id="rId5"/>
    <p:sldId id="263" r:id="rId6"/>
    <p:sldId id="268" r:id="rId7"/>
    <p:sldId id="264" r:id="rId8"/>
    <p:sldId id="265" r:id="rId9"/>
    <p:sldId id="266" r:id="rId10"/>
    <p:sldId id="280" r:id="rId11"/>
    <p:sldId id="281" r:id="rId12"/>
    <p:sldId id="304" r:id="rId13"/>
    <p:sldId id="308" r:id="rId14"/>
    <p:sldId id="312" r:id="rId15"/>
    <p:sldId id="305" r:id="rId16"/>
    <p:sldId id="307" r:id="rId17"/>
    <p:sldId id="306" r:id="rId18"/>
    <p:sldId id="309" r:id="rId19"/>
    <p:sldId id="282" r:id="rId20"/>
    <p:sldId id="310" r:id="rId21"/>
    <p:sldId id="311" r:id="rId22"/>
    <p:sldId id="283" r:id="rId23"/>
    <p:sldId id="284" r:id="rId24"/>
    <p:sldId id="286" r:id="rId25"/>
    <p:sldId id="288" r:id="rId26"/>
    <p:sldId id="267" r:id="rId27"/>
    <p:sldId id="313" r:id="rId28"/>
    <p:sldId id="314" r:id="rId29"/>
    <p:sldId id="272" r:id="rId30"/>
    <p:sldId id="315" r:id="rId31"/>
    <p:sldId id="271" r:id="rId32"/>
    <p:sldId id="325" r:id="rId33"/>
    <p:sldId id="269" r:id="rId34"/>
    <p:sldId id="317" r:id="rId35"/>
    <p:sldId id="316" r:id="rId36"/>
    <p:sldId id="270" r:id="rId37"/>
    <p:sldId id="273" r:id="rId38"/>
    <p:sldId id="293" r:id="rId39"/>
    <p:sldId id="294" r:id="rId40"/>
    <p:sldId id="295" r:id="rId41"/>
    <p:sldId id="296" r:id="rId42"/>
    <p:sldId id="297" r:id="rId43"/>
    <p:sldId id="298" r:id="rId44"/>
    <p:sldId id="300" r:id="rId45"/>
    <p:sldId id="299" r:id="rId46"/>
    <p:sldId id="301" r:id="rId47"/>
    <p:sldId id="318" r:id="rId48"/>
    <p:sldId id="274" r:id="rId49"/>
    <p:sldId id="275" r:id="rId50"/>
    <p:sldId id="276" r:id="rId51"/>
    <p:sldId id="277" r:id="rId52"/>
    <p:sldId id="278" r:id="rId53"/>
    <p:sldId id="279" r:id="rId54"/>
    <p:sldId id="287" r:id="rId55"/>
    <p:sldId id="289" r:id="rId56"/>
    <p:sldId id="319" r:id="rId57"/>
    <p:sldId id="290" r:id="rId58"/>
    <p:sldId id="291" r:id="rId59"/>
    <p:sldId id="292" r:id="rId60"/>
    <p:sldId id="303" r:id="rId61"/>
    <p:sldId id="320" r:id="rId62"/>
    <p:sldId id="322" r:id="rId63"/>
    <p:sldId id="323" r:id="rId64"/>
    <p:sldId id="324" r:id="rId65"/>
    <p:sldId id="37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4660"/>
  </p:normalViewPr>
  <p:slideViewPr>
    <p:cSldViewPr snapToGrid="0" showGuides="1">
      <p:cViewPr varScale="1">
        <p:scale>
          <a:sx n="83" d="100"/>
          <a:sy n="83" d="100"/>
        </p:scale>
        <p:origin x="624" y="48"/>
      </p:cViewPr>
      <p:guideLst>
        <p:guide orient="horz" pos="220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A0F8A-EF81-464F-8EF7-D1D0962B32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33E474-D6EA-4E4D-893E-6B76DABCCD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2630F9-77E5-4027-9208-90AB8EE1D819}"/>
              </a:ext>
            </a:extLst>
          </p:cNvPr>
          <p:cNvSpPr>
            <a:spLocks noGrp="1"/>
          </p:cNvSpPr>
          <p:nvPr>
            <p:ph type="dt" sz="half" idx="10"/>
          </p:nvPr>
        </p:nvSpPr>
        <p:spPr/>
        <p:txBody>
          <a:bodyPr/>
          <a:lstStyle/>
          <a:p>
            <a:fld id="{01C90494-3D8B-4074-8CBD-233AEE75DFD8}" type="datetimeFigureOut">
              <a:rPr lang="en-US" smtClean="0"/>
              <a:t>8/3/2024</a:t>
            </a:fld>
            <a:endParaRPr lang="en-US"/>
          </a:p>
        </p:txBody>
      </p:sp>
      <p:sp>
        <p:nvSpPr>
          <p:cNvPr id="5" name="Footer Placeholder 4">
            <a:extLst>
              <a:ext uri="{FF2B5EF4-FFF2-40B4-BE49-F238E27FC236}">
                <a16:creationId xmlns:a16="http://schemas.microsoft.com/office/drawing/2014/main" id="{BFA617B3-F0E5-4ADF-8B4C-1094565806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97701-3686-45BB-A07F-0B7B8E50E185}"/>
              </a:ext>
            </a:extLst>
          </p:cNvPr>
          <p:cNvSpPr>
            <a:spLocks noGrp="1"/>
          </p:cNvSpPr>
          <p:nvPr>
            <p:ph type="sldNum" sz="quarter" idx="12"/>
          </p:nvPr>
        </p:nvSpPr>
        <p:spPr/>
        <p:txBody>
          <a:bodyPr/>
          <a:lstStyle/>
          <a:p>
            <a:fld id="{01BD91FB-34B0-4593-AC1D-9D76D6B91037}" type="slidenum">
              <a:rPr lang="en-US" smtClean="0"/>
              <a:t>‹#›</a:t>
            </a:fld>
            <a:endParaRPr lang="en-US"/>
          </a:p>
        </p:txBody>
      </p:sp>
    </p:spTree>
    <p:extLst>
      <p:ext uri="{BB962C8B-B14F-4D97-AF65-F5344CB8AC3E}">
        <p14:creationId xmlns:p14="http://schemas.microsoft.com/office/powerpoint/2010/main" val="2214763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412FF-2B2E-428D-A106-E33FACEE4E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CEBEB3-29C1-402B-8FCA-78916102C2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3213C-0A07-48E5-AEC7-E6C39F20265C}"/>
              </a:ext>
            </a:extLst>
          </p:cNvPr>
          <p:cNvSpPr>
            <a:spLocks noGrp="1"/>
          </p:cNvSpPr>
          <p:nvPr>
            <p:ph type="dt" sz="half" idx="10"/>
          </p:nvPr>
        </p:nvSpPr>
        <p:spPr/>
        <p:txBody>
          <a:bodyPr/>
          <a:lstStyle/>
          <a:p>
            <a:fld id="{01C90494-3D8B-4074-8CBD-233AEE75DFD8}" type="datetimeFigureOut">
              <a:rPr lang="en-US" smtClean="0"/>
              <a:t>8/3/2024</a:t>
            </a:fld>
            <a:endParaRPr lang="en-US"/>
          </a:p>
        </p:txBody>
      </p:sp>
      <p:sp>
        <p:nvSpPr>
          <p:cNvPr id="5" name="Footer Placeholder 4">
            <a:extLst>
              <a:ext uri="{FF2B5EF4-FFF2-40B4-BE49-F238E27FC236}">
                <a16:creationId xmlns:a16="http://schemas.microsoft.com/office/drawing/2014/main" id="{15F4223F-2BB1-400D-AFA2-D9285734D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A42707-7A0A-4B17-B7EC-8A1D7E5E0522}"/>
              </a:ext>
            </a:extLst>
          </p:cNvPr>
          <p:cNvSpPr>
            <a:spLocks noGrp="1"/>
          </p:cNvSpPr>
          <p:nvPr>
            <p:ph type="sldNum" sz="quarter" idx="12"/>
          </p:nvPr>
        </p:nvSpPr>
        <p:spPr/>
        <p:txBody>
          <a:bodyPr/>
          <a:lstStyle/>
          <a:p>
            <a:fld id="{01BD91FB-34B0-4593-AC1D-9D76D6B91037}" type="slidenum">
              <a:rPr lang="en-US" smtClean="0"/>
              <a:t>‹#›</a:t>
            </a:fld>
            <a:endParaRPr lang="en-US"/>
          </a:p>
        </p:txBody>
      </p:sp>
    </p:spTree>
    <p:extLst>
      <p:ext uri="{BB962C8B-B14F-4D97-AF65-F5344CB8AC3E}">
        <p14:creationId xmlns:p14="http://schemas.microsoft.com/office/powerpoint/2010/main" val="2601262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D39025-0AE3-41E1-8A56-E09538F0D3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A4A788-9B4F-4677-82F0-B9FDCADAF63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49666-5A47-4C7E-A294-D74C911EC8B1}"/>
              </a:ext>
            </a:extLst>
          </p:cNvPr>
          <p:cNvSpPr>
            <a:spLocks noGrp="1"/>
          </p:cNvSpPr>
          <p:nvPr>
            <p:ph type="dt" sz="half" idx="10"/>
          </p:nvPr>
        </p:nvSpPr>
        <p:spPr/>
        <p:txBody>
          <a:bodyPr/>
          <a:lstStyle/>
          <a:p>
            <a:fld id="{01C90494-3D8B-4074-8CBD-233AEE75DFD8}" type="datetimeFigureOut">
              <a:rPr lang="en-US" smtClean="0"/>
              <a:t>8/3/2024</a:t>
            </a:fld>
            <a:endParaRPr lang="en-US"/>
          </a:p>
        </p:txBody>
      </p:sp>
      <p:sp>
        <p:nvSpPr>
          <p:cNvPr id="5" name="Footer Placeholder 4">
            <a:extLst>
              <a:ext uri="{FF2B5EF4-FFF2-40B4-BE49-F238E27FC236}">
                <a16:creationId xmlns:a16="http://schemas.microsoft.com/office/drawing/2014/main" id="{EE39E216-5975-49B2-8DCD-3DFCE6D8F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A92C2-1327-4EB3-A703-EDE38D3AA29E}"/>
              </a:ext>
            </a:extLst>
          </p:cNvPr>
          <p:cNvSpPr>
            <a:spLocks noGrp="1"/>
          </p:cNvSpPr>
          <p:nvPr>
            <p:ph type="sldNum" sz="quarter" idx="12"/>
          </p:nvPr>
        </p:nvSpPr>
        <p:spPr/>
        <p:txBody>
          <a:bodyPr/>
          <a:lstStyle/>
          <a:p>
            <a:fld id="{01BD91FB-34B0-4593-AC1D-9D76D6B91037}" type="slidenum">
              <a:rPr lang="en-US" smtClean="0"/>
              <a:t>‹#›</a:t>
            </a:fld>
            <a:endParaRPr lang="en-US"/>
          </a:p>
        </p:txBody>
      </p:sp>
    </p:spTree>
    <p:extLst>
      <p:ext uri="{BB962C8B-B14F-4D97-AF65-F5344CB8AC3E}">
        <p14:creationId xmlns:p14="http://schemas.microsoft.com/office/powerpoint/2010/main" val="143231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C182D-6F89-4B55-B1BC-D9AAB84E92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F4AAD4-DFD5-44A5-AF15-39D9DC04980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8F558-6E13-4AB6-94B2-45AF7FED53CB}"/>
              </a:ext>
            </a:extLst>
          </p:cNvPr>
          <p:cNvSpPr>
            <a:spLocks noGrp="1"/>
          </p:cNvSpPr>
          <p:nvPr>
            <p:ph type="dt" sz="half" idx="10"/>
          </p:nvPr>
        </p:nvSpPr>
        <p:spPr/>
        <p:txBody>
          <a:bodyPr/>
          <a:lstStyle/>
          <a:p>
            <a:fld id="{01C90494-3D8B-4074-8CBD-233AEE75DFD8}" type="datetimeFigureOut">
              <a:rPr lang="en-US" smtClean="0"/>
              <a:t>8/3/2024</a:t>
            </a:fld>
            <a:endParaRPr lang="en-US"/>
          </a:p>
        </p:txBody>
      </p:sp>
      <p:sp>
        <p:nvSpPr>
          <p:cNvPr id="5" name="Footer Placeholder 4">
            <a:extLst>
              <a:ext uri="{FF2B5EF4-FFF2-40B4-BE49-F238E27FC236}">
                <a16:creationId xmlns:a16="http://schemas.microsoft.com/office/drawing/2014/main" id="{769F7284-EDFA-4D15-8139-1FD86A11F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A0F68-8219-45DD-AF2F-0BB093E442CE}"/>
              </a:ext>
            </a:extLst>
          </p:cNvPr>
          <p:cNvSpPr>
            <a:spLocks noGrp="1"/>
          </p:cNvSpPr>
          <p:nvPr>
            <p:ph type="sldNum" sz="quarter" idx="12"/>
          </p:nvPr>
        </p:nvSpPr>
        <p:spPr/>
        <p:txBody>
          <a:bodyPr/>
          <a:lstStyle/>
          <a:p>
            <a:fld id="{01BD91FB-34B0-4593-AC1D-9D76D6B91037}" type="slidenum">
              <a:rPr lang="en-US" smtClean="0"/>
              <a:t>‹#›</a:t>
            </a:fld>
            <a:endParaRPr lang="en-US"/>
          </a:p>
        </p:txBody>
      </p:sp>
    </p:spTree>
    <p:extLst>
      <p:ext uri="{BB962C8B-B14F-4D97-AF65-F5344CB8AC3E}">
        <p14:creationId xmlns:p14="http://schemas.microsoft.com/office/powerpoint/2010/main" val="294602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7E913-CB40-426A-92D7-A027F1C84F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AE8ABC-97E0-4302-9B03-32DF1AB5F4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5E5919-13B4-4A2F-9AB4-991AA564C8B8}"/>
              </a:ext>
            </a:extLst>
          </p:cNvPr>
          <p:cNvSpPr>
            <a:spLocks noGrp="1"/>
          </p:cNvSpPr>
          <p:nvPr>
            <p:ph type="dt" sz="half" idx="10"/>
          </p:nvPr>
        </p:nvSpPr>
        <p:spPr/>
        <p:txBody>
          <a:bodyPr/>
          <a:lstStyle/>
          <a:p>
            <a:fld id="{01C90494-3D8B-4074-8CBD-233AEE75DFD8}" type="datetimeFigureOut">
              <a:rPr lang="en-US" smtClean="0"/>
              <a:t>8/3/2024</a:t>
            </a:fld>
            <a:endParaRPr lang="en-US"/>
          </a:p>
        </p:txBody>
      </p:sp>
      <p:sp>
        <p:nvSpPr>
          <p:cNvPr id="5" name="Footer Placeholder 4">
            <a:extLst>
              <a:ext uri="{FF2B5EF4-FFF2-40B4-BE49-F238E27FC236}">
                <a16:creationId xmlns:a16="http://schemas.microsoft.com/office/drawing/2014/main" id="{418C4754-28D8-4D38-9652-80BBC3C1A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DDEB2-849D-4359-8B32-32E6E0406261}"/>
              </a:ext>
            </a:extLst>
          </p:cNvPr>
          <p:cNvSpPr>
            <a:spLocks noGrp="1"/>
          </p:cNvSpPr>
          <p:nvPr>
            <p:ph type="sldNum" sz="quarter" idx="12"/>
          </p:nvPr>
        </p:nvSpPr>
        <p:spPr/>
        <p:txBody>
          <a:bodyPr/>
          <a:lstStyle/>
          <a:p>
            <a:fld id="{01BD91FB-34B0-4593-AC1D-9D76D6B91037}" type="slidenum">
              <a:rPr lang="en-US" smtClean="0"/>
              <a:t>‹#›</a:t>
            </a:fld>
            <a:endParaRPr lang="en-US"/>
          </a:p>
        </p:txBody>
      </p:sp>
    </p:spTree>
    <p:extLst>
      <p:ext uri="{BB962C8B-B14F-4D97-AF65-F5344CB8AC3E}">
        <p14:creationId xmlns:p14="http://schemas.microsoft.com/office/powerpoint/2010/main" val="355321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CCEA9-820A-4F5D-8EC8-C37706EE0E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35973E-FD32-4471-B637-C559005E13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9DB190-E03E-472E-9C27-6B84813641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F1E110-DCA1-422B-9035-F58CD1FBCCED}"/>
              </a:ext>
            </a:extLst>
          </p:cNvPr>
          <p:cNvSpPr>
            <a:spLocks noGrp="1"/>
          </p:cNvSpPr>
          <p:nvPr>
            <p:ph type="dt" sz="half" idx="10"/>
          </p:nvPr>
        </p:nvSpPr>
        <p:spPr/>
        <p:txBody>
          <a:bodyPr/>
          <a:lstStyle/>
          <a:p>
            <a:fld id="{01C90494-3D8B-4074-8CBD-233AEE75DFD8}" type="datetimeFigureOut">
              <a:rPr lang="en-US" smtClean="0"/>
              <a:t>8/3/2024</a:t>
            </a:fld>
            <a:endParaRPr lang="en-US"/>
          </a:p>
        </p:txBody>
      </p:sp>
      <p:sp>
        <p:nvSpPr>
          <p:cNvPr id="6" name="Footer Placeholder 5">
            <a:extLst>
              <a:ext uri="{FF2B5EF4-FFF2-40B4-BE49-F238E27FC236}">
                <a16:creationId xmlns:a16="http://schemas.microsoft.com/office/drawing/2014/main" id="{936F77D5-7F89-4E10-85B8-9474BDB31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5A2095-2A95-4799-BB51-F7436E38A92A}"/>
              </a:ext>
            </a:extLst>
          </p:cNvPr>
          <p:cNvSpPr>
            <a:spLocks noGrp="1"/>
          </p:cNvSpPr>
          <p:nvPr>
            <p:ph type="sldNum" sz="quarter" idx="12"/>
          </p:nvPr>
        </p:nvSpPr>
        <p:spPr/>
        <p:txBody>
          <a:bodyPr/>
          <a:lstStyle/>
          <a:p>
            <a:fld id="{01BD91FB-34B0-4593-AC1D-9D76D6B91037}" type="slidenum">
              <a:rPr lang="en-US" smtClean="0"/>
              <a:t>‹#›</a:t>
            </a:fld>
            <a:endParaRPr lang="en-US"/>
          </a:p>
        </p:txBody>
      </p:sp>
    </p:spTree>
    <p:extLst>
      <p:ext uri="{BB962C8B-B14F-4D97-AF65-F5344CB8AC3E}">
        <p14:creationId xmlns:p14="http://schemas.microsoft.com/office/powerpoint/2010/main" val="961092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9DAA-0E35-4CAF-A179-F1145F4903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B16BC7-72FA-4E40-A576-39717BB45C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7E14A1-5185-43EC-BCD2-EA194A8633D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9D9EE0-86FB-4B70-BE40-54F058F71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4A5068-8DA0-4D72-BAF9-B27D788C7F7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FA0555-4AF8-451A-850D-400631B69D32}"/>
              </a:ext>
            </a:extLst>
          </p:cNvPr>
          <p:cNvSpPr>
            <a:spLocks noGrp="1"/>
          </p:cNvSpPr>
          <p:nvPr>
            <p:ph type="dt" sz="half" idx="10"/>
          </p:nvPr>
        </p:nvSpPr>
        <p:spPr/>
        <p:txBody>
          <a:bodyPr/>
          <a:lstStyle/>
          <a:p>
            <a:fld id="{01C90494-3D8B-4074-8CBD-233AEE75DFD8}" type="datetimeFigureOut">
              <a:rPr lang="en-US" smtClean="0"/>
              <a:t>8/3/2024</a:t>
            </a:fld>
            <a:endParaRPr lang="en-US"/>
          </a:p>
        </p:txBody>
      </p:sp>
      <p:sp>
        <p:nvSpPr>
          <p:cNvPr id="8" name="Footer Placeholder 7">
            <a:extLst>
              <a:ext uri="{FF2B5EF4-FFF2-40B4-BE49-F238E27FC236}">
                <a16:creationId xmlns:a16="http://schemas.microsoft.com/office/drawing/2014/main" id="{3B04019A-974B-4B0D-8525-56B315D4CB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453EDE-8842-4E6A-B53F-34F80A42A6DE}"/>
              </a:ext>
            </a:extLst>
          </p:cNvPr>
          <p:cNvSpPr>
            <a:spLocks noGrp="1"/>
          </p:cNvSpPr>
          <p:nvPr>
            <p:ph type="sldNum" sz="quarter" idx="12"/>
          </p:nvPr>
        </p:nvSpPr>
        <p:spPr/>
        <p:txBody>
          <a:bodyPr/>
          <a:lstStyle/>
          <a:p>
            <a:fld id="{01BD91FB-34B0-4593-AC1D-9D76D6B91037}" type="slidenum">
              <a:rPr lang="en-US" smtClean="0"/>
              <a:t>‹#›</a:t>
            </a:fld>
            <a:endParaRPr lang="en-US"/>
          </a:p>
        </p:txBody>
      </p:sp>
    </p:spTree>
    <p:extLst>
      <p:ext uri="{BB962C8B-B14F-4D97-AF65-F5344CB8AC3E}">
        <p14:creationId xmlns:p14="http://schemas.microsoft.com/office/powerpoint/2010/main" val="3469514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B56B-3C2A-4529-AFB7-54FFEC99E8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18F3E1-38CA-47BF-A974-D39FC804E59D}"/>
              </a:ext>
            </a:extLst>
          </p:cNvPr>
          <p:cNvSpPr>
            <a:spLocks noGrp="1"/>
          </p:cNvSpPr>
          <p:nvPr>
            <p:ph type="dt" sz="half" idx="10"/>
          </p:nvPr>
        </p:nvSpPr>
        <p:spPr/>
        <p:txBody>
          <a:bodyPr/>
          <a:lstStyle/>
          <a:p>
            <a:fld id="{01C90494-3D8B-4074-8CBD-233AEE75DFD8}" type="datetimeFigureOut">
              <a:rPr lang="en-US" smtClean="0"/>
              <a:t>8/3/2024</a:t>
            </a:fld>
            <a:endParaRPr lang="en-US"/>
          </a:p>
        </p:txBody>
      </p:sp>
      <p:sp>
        <p:nvSpPr>
          <p:cNvPr id="4" name="Footer Placeholder 3">
            <a:extLst>
              <a:ext uri="{FF2B5EF4-FFF2-40B4-BE49-F238E27FC236}">
                <a16:creationId xmlns:a16="http://schemas.microsoft.com/office/drawing/2014/main" id="{522FB16E-7BA2-47E0-A1F0-842772C636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05C0AA-31A6-4EC8-B126-9A101D7E25EA}"/>
              </a:ext>
            </a:extLst>
          </p:cNvPr>
          <p:cNvSpPr>
            <a:spLocks noGrp="1"/>
          </p:cNvSpPr>
          <p:nvPr>
            <p:ph type="sldNum" sz="quarter" idx="12"/>
          </p:nvPr>
        </p:nvSpPr>
        <p:spPr/>
        <p:txBody>
          <a:bodyPr/>
          <a:lstStyle/>
          <a:p>
            <a:fld id="{01BD91FB-34B0-4593-AC1D-9D76D6B91037}" type="slidenum">
              <a:rPr lang="en-US" smtClean="0"/>
              <a:t>‹#›</a:t>
            </a:fld>
            <a:endParaRPr lang="en-US"/>
          </a:p>
        </p:txBody>
      </p:sp>
    </p:spTree>
    <p:extLst>
      <p:ext uri="{BB962C8B-B14F-4D97-AF65-F5344CB8AC3E}">
        <p14:creationId xmlns:p14="http://schemas.microsoft.com/office/powerpoint/2010/main" val="340788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07AC43-ADBA-44C1-A975-7813D754D93F}"/>
              </a:ext>
            </a:extLst>
          </p:cNvPr>
          <p:cNvSpPr>
            <a:spLocks noGrp="1"/>
          </p:cNvSpPr>
          <p:nvPr>
            <p:ph type="dt" sz="half" idx="10"/>
          </p:nvPr>
        </p:nvSpPr>
        <p:spPr/>
        <p:txBody>
          <a:bodyPr/>
          <a:lstStyle/>
          <a:p>
            <a:fld id="{01C90494-3D8B-4074-8CBD-233AEE75DFD8}" type="datetimeFigureOut">
              <a:rPr lang="en-US" smtClean="0"/>
              <a:t>8/3/2024</a:t>
            </a:fld>
            <a:endParaRPr lang="en-US"/>
          </a:p>
        </p:txBody>
      </p:sp>
      <p:sp>
        <p:nvSpPr>
          <p:cNvPr id="3" name="Footer Placeholder 2">
            <a:extLst>
              <a:ext uri="{FF2B5EF4-FFF2-40B4-BE49-F238E27FC236}">
                <a16:creationId xmlns:a16="http://schemas.microsoft.com/office/drawing/2014/main" id="{B4E8EBC9-5C74-4E9D-84A4-756E6C67CF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9E4459-15F8-41E8-97D7-937C16FF1226}"/>
              </a:ext>
            </a:extLst>
          </p:cNvPr>
          <p:cNvSpPr>
            <a:spLocks noGrp="1"/>
          </p:cNvSpPr>
          <p:nvPr>
            <p:ph type="sldNum" sz="quarter" idx="12"/>
          </p:nvPr>
        </p:nvSpPr>
        <p:spPr/>
        <p:txBody>
          <a:bodyPr/>
          <a:lstStyle/>
          <a:p>
            <a:fld id="{01BD91FB-34B0-4593-AC1D-9D76D6B91037}" type="slidenum">
              <a:rPr lang="en-US" smtClean="0"/>
              <a:t>‹#›</a:t>
            </a:fld>
            <a:endParaRPr lang="en-US"/>
          </a:p>
        </p:txBody>
      </p:sp>
    </p:spTree>
    <p:extLst>
      <p:ext uri="{BB962C8B-B14F-4D97-AF65-F5344CB8AC3E}">
        <p14:creationId xmlns:p14="http://schemas.microsoft.com/office/powerpoint/2010/main" val="3693909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E99CB-3703-43B1-8E9E-C6BFB7172F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B31ABF-6923-4F15-8756-920F6C4D2A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A94CB2-9A18-4D91-ACBE-3E508C1A55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0BB79E-5113-47FC-9AFA-71DFDAA8C689}"/>
              </a:ext>
            </a:extLst>
          </p:cNvPr>
          <p:cNvSpPr>
            <a:spLocks noGrp="1"/>
          </p:cNvSpPr>
          <p:nvPr>
            <p:ph type="dt" sz="half" idx="10"/>
          </p:nvPr>
        </p:nvSpPr>
        <p:spPr/>
        <p:txBody>
          <a:bodyPr/>
          <a:lstStyle/>
          <a:p>
            <a:fld id="{01C90494-3D8B-4074-8CBD-233AEE75DFD8}" type="datetimeFigureOut">
              <a:rPr lang="en-US" smtClean="0"/>
              <a:t>8/3/2024</a:t>
            </a:fld>
            <a:endParaRPr lang="en-US"/>
          </a:p>
        </p:txBody>
      </p:sp>
      <p:sp>
        <p:nvSpPr>
          <p:cNvPr id="6" name="Footer Placeholder 5">
            <a:extLst>
              <a:ext uri="{FF2B5EF4-FFF2-40B4-BE49-F238E27FC236}">
                <a16:creationId xmlns:a16="http://schemas.microsoft.com/office/drawing/2014/main" id="{12B9EB3C-2118-4741-B013-8A4431339A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CF81B9-3703-46D7-8153-34D07F6CAB92}"/>
              </a:ext>
            </a:extLst>
          </p:cNvPr>
          <p:cNvSpPr>
            <a:spLocks noGrp="1"/>
          </p:cNvSpPr>
          <p:nvPr>
            <p:ph type="sldNum" sz="quarter" idx="12"/>
          </p:nvPr>
        </p:nvSpPr>
        <p:spPr/>
        <p:txBody>
          <a:bodyPr/>
          <a:lstStyle/>
          <a:p>
            <a:fld id="{01BD91FB-34B0-4593-AC1D-9D76D6B91037}" type="slidenum">
              <a:rPr lang="en-US" smtClean="0"/>
              <a:t>‹#›</a:t>
            </a:fld>
            <a:endParaRPr lang="en-US"/>
          </a:p>
        </p:txBody>
      </p:sp>
    </p:spTree>
    <p:extLst>
      <p:ext uri="{BB962C8B-B14F-4D97-AF65-F5344CB8AC3E}">
        <p14:creationId xmlns:p14="http://schemas.microsoft.com/office/powerpoint/2010/main" val="1729499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3F006-F796-4672-8AF0-332FBF80F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11EF89-8D13-4A1E-AF53-D31FA06B56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041ABA-B352-4315-8125-66A1681DE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C4F261-7089-490E-86C5-3ED2DB8D6D40}"/>
              </a:ext>
            </a:extLst>
          </p:cNvPr>
          <p:cNvSpPr>
            <a:spLocks noGrp="1"/>
          </p:cNvSpPr>
          <p:nvPr>
            <p:ph type="dt" sz="half" idx="10"/>
          </p:nvPr>
        </p:nvSpPr>
        <p:spPr/>
        <p:txBody>
          <a:bodyPr/>
          <a:lstStyle/>
          <a:p>
            <a:fld id="{01C90494-3D8B-4074-8CBD-233AEE75DFD8}" type="datetimeFigureOut">
              <a:rPr lang="en-US" smtClean="0"/>
              <a:t>8/3/2024</a:t>
            </a:fld>
            <a:endParaRPr lang="en-US"/>
          </a:p>
        </p:txBody>
      </p:sp>
      <p:sp>
        <p:nvSpPr>
          <p:cNvPr id="6" name="Footer Placeholder 5">
            <a:extLst>
              <a:ext uri="{FF2B5EF4-FFF2-40B4-BE49-F238E27FC236}">
                <a16:creationId xmlns:a16="http://schemas.microsoft.com/office/drawing/2014/main" id="{51F6D5E8-35AA-4450-ADD0-477707FC6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9B323-B1C4-4066-91E7-F435C202EEF2}"/>
              </a:ext>
            </a:extLst>
          </p:cNvPr>
          <p:cNvSpPr>
            <a:spLocks noGrp="1"/>
          </p:cNvSpPr>
          <p:nvPr>
            <p:ph type="sldNum" sz="quarter" idx="12"/>
          </p:nvPr>
        </p:nvSpPr>
        <p:spPr/>
        <p:txBody>
          <a:bodyPr/>
          <a:lstStyle/>
          <a:p>
            <a:fld id="{01BD91FB-34B0-4593-AC1D-9D76D6B91037}" type="slidenum">
              <a:rPr lang="en-US" smtClean="0"/>
              <a:t>‹#›</a:t>
            </a:fld>
            <a:endParaRPr lang="en-US"/>
          </a:p>
        </p:txBody>
      </p:sp>
    </p:spTree>
    <p:extLst>
      <p:ext uri="{BB962C8B-B14F-4D97-AF65-F5344CB8AC3E}">
        <p14:creationId xmlns:p14="http://schemas.microsoft.com/office/powerpoint/2010/main" val="2800778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05166E-29B2-4791-9465-27C268B5C9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2AC933-F427-405F-ADE7-00CF43896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5A8E4-C7CC-41A0-992D-FD74E25D3A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90494-3D8B-4074-8CBD-233AEE75DFD8}" type="datetimeFigureOut">
              <a:rPr lang="en-US" smtClean="0"/>
              <a:t>8/3/2024</a:t>
            </a:fld>
            <a:endParaRPr lang="en-US"/>
          </a:p>
        </p:txBody>
      </p:sp>
      <p:sp>
        <p:nvSpPr>
          <p:cNvPr id="5" name="Footer Placeholder 4">
            <a:extLst>
              <a:ext uri="{FF2B5EF4-FFF2-40B4-BE49-F238E27FC236}">
                <a16:creationId xmlns:a16="http://schemas.microsoft.com/office/drawing/2014/main" id="{0CDB2652-C266-4584-B028-C21A5A6CA2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0069ED-5E93-4625-91D5-4E045AF38F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D91FB-34B0-4593-AC1D-9D76D6B91037}" type="slidenum">
              <a:rPr lang="en-US" smtClean="0"/>
              <a:t>‹#›</a:t>
            </a:fld>
            <a:endParaRPr lang="en-US"/>
          </a:p>
        </p:txBody>
      </p:sp>
    </p:spTree>
    <p:extLst>
      <p:ext uri="{BB962C8B-B14F-4D97-AF65-F5344CB8AC3E}">
        <p14:creationId xmlns:p14="http://schemas.microsoft.com/office/powerpoint/2010/main" val="126901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mailto:Jafari@takapo.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16.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16.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18.jpe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2.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slide" Target="slide26.xml"/><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slide" Target="slide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21.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26.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2.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7.png"/><Relationship Id="rId9" Type="http://schemas.openxmlformats.org/officeDocument/2006/relationships/slide" Target="slide26.xml"/><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28.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30.png"/><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2.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35.png"/><Relationship Id="rId9" Type="http://schemas.openxmlformats.org/officeDocument/2006/relationships/slide" Target="slide26.xml"/><Relationship Id="rId14"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2.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36.png"/><Relationship Id="rId9" Type="http://schemas.openxmlformats.org/officeDocument/2006/relationships/slide" Target="slide26.xml"/><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2.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37.png"/><Relationship Id="rId9" Type="http://schemas.openxmlformats.org/officeDocument/2006/relationships/slide" Target="slide26.xml"/><Relationship Id="rId14"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3.xml"/><Relationship Id="rId3" Type="http://schemas.openxmlformats.org/officeDocument/2006/relationships/image" Target="../media/image2.png"/><Relationship Id="rId7" Type="http://schemas.openxmlformats.org/officeDocument/2006/relationships/slide" Target="slide48.xml"/><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slide" Target="slide26.xml"/><Relationship Id="rId5" Type="http://schemas.openxmlformats.org/officeDocument/2006/relationships/image" Target="../media/image39.png"/><Relationship Id="rId15" Type="http://schemas.openxmlformats.org/officeDocument/2006/relationships/slide" Target="slide37.xml"/><Relationship Id="rId10" Type="http://schemas.openxmlformats.org/officeDocument/2006/relationships/image" Target="../media/image5.png"/><Relationship Id="rId4" Type="http://schemas.openxmlformats.org/officeDocument/2006/relationships/image" Target="../media/image38.png"/><Relationship Id="rId9" Type="http://schemas.openxmlformats.org/officeDocument/2006/relationships/slide" Target="slide53.xml"/><Relationship Id="rId14"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2.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41.png"/><Relationship Id="rId9" Type="http://schemas.openxmlformats.org/officeDocument/2006/relationships/slide" Target="slide26.xml"/><Relationship Id="rId14"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2.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43.png"/><Relationship Id="rId9" Type="http://schemas.openxmlformats.org/officeDocument/2006/relationships/slide" Target="slide26.xml"/><Relationship Id="rId14" Type="http://schemas.openxmlformats.org/officeDocument/2006/relationships/image" Target="../media/image8.pn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3.xml"/><Relationship Id="rId3" Type="http://schemas.openxmlformats.org/officeDocument/2006/relationships/image" Target="../media/image2.png"/><Relationship Id="rId7" Type="http://schemas.openxmlformats.org/officeDocument/2006/relationships/slide" Target="slide48.xml"/><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slide" Target="slide26.xml"/><Relationship Id="rId5" Type="http://schemas.openxmlformats.org/officeDocument/2006/relationships/image" Target="../media/image45.png"/><Relationship Id="rId15" Type="http://schemas.openxmlformats.org/officeDocument/2006/relationships/slide" Target="slide37.xml"/><Relationship Id="rId10" Type="http://schemas.openxmlformats.org/officeDocument/2006/relationships/image" Target="../media/image5.png"/><Relationship Id="rId4" Type="http://schemas.openxmlformats.org/officeDocument/2006/relationships/image" Target="../media/image44.png"/><Relationship Id="rId9" Type="http://schemas.openxmlformats.org/officeDocument/2006/relationships/slide" Target="slide53.xml"/><Relationship Id="rId14"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47.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2.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47.png"/><Relationship Id="rId9" Type="http://schemas.openxmlformats.org/officeDocument/2006/relationships/slide" Target="slide26.xml"/><Relationship Id="rId14" Type="http://schemas.openxmlformats.org/officeDocument/2006/relationships/image" Target="../media/image8.png"/></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2.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48.png"/><Relationship Id="rId9" Type="http://schemas.openxmlformats.org/officeDocument/2006/relationships/slide" Target="slide26.xml"/><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2.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49.png"/><Relationship Id="rId9" Type="http://schemas.openxmlformats.org/officeDocument/2006/relationships/slide" Target="slide26.xml"/><Relationship Id="rId14" Type="http://schemas.openxmlformats.org/officeDocument/2006/relationships/image" Target="../media/image8.png"/></Relationships>
</file>

<file path=ppt/slides/_rels/slide5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5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54.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5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53.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5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58.xml.rels><?xml version="1.0" encoding="UTF-8" standalone="yes"?>
<Relationships xmlns="http://schemas.openxmlformats.org/package/2006/relationships"><Relationship Id="rId8" Type="http://schemas.openxmlformats.org/officeDocument/2006/relationships/slide" Target="slide53.xml"/><Relationship Id="rId13"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slide" Target="slide3.xml"/><Relationship Id="rId2" Type="http://schemas.openxmlformats.org/officeDocument/2006/relationships/image" Target="../media/image14.jpeg"/><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slide" Target="slide48.xml"/><Relationship Id="rId11" Type="http://schemas.openxmlformats.org/officeDocument/2006/relationships/image" Target="../media/image6.png"/><Relationship Id="rId5" Type="http://schemas.openxmlformats.org/officeDocument/2006/relationships/image" Target="../media/image54.jpeg"/><Relationship Id="rId15" Type="http://schemas.openxmlformats.org/officeDocument/2006/relationships/image" Target="../media/image8.png"/><Relationship Id="rId10" Type="http://schemas.openxmlformats.org/officeDocument/2006/relationships/slide" Target="slide26.xml"/><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slide" Target="slide37.xml"/></Relationships>
</file>

<file path=ppt/slides/_rels/slide5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2.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55.jpg"/><Relationship Id="rId9" Type="http://schemas.openxmlformats.org/officeDocument/2006/relationships/slide" Target="slide26.xml"/><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61.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62.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6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64.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slide" Target="slide3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slide" Target="slide48.xml"/><Relationship Id="rId9" Type="http://schemas.openxmlformats.org/officeDocument/2006/relationships/image" Target="../media/image6.png"/><Relationship Id="rId1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2.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slide" Target="slide26.xml"/><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53.xml"/><Relationship Id="rId12"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slide" Target="slide48.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slide" Target="slide26.xml"/><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70779-B402-4243-90C2-3B81F78BE781}"/>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7823517" y="5433547"/>
            <a:ext cx="4761905" cy="1621410"/>
          </a:xfrm>
          <a:prstGeom prst="rect">
            <a:avLst/>
          </a:prstGeom>
        </p:spPr>
      </p:pic>
      <p:pic>
        <p:nvPicPr>
          <p:cNvPr id="3" name="Picture 2">
            <a:extLst>
              <a:ext uri="{FF2B5EF4-FFF2-40B4-BE49-F238E27FC236}">
                <a16:creationId xmlns:a16="http://schemas.microsoft.com/office/drawing/2014/main" id="{D9E13AF5-C610-414A-BAC4-EDF077344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sp>
        <p:nvSpPr>
          <p:cNvPr id="4" name="TextBox 3">
            <a:extLst>
              <a:ext uri="{FF2B5EF4-FFF2-40B4-BE49-F238E27FC236}">
                <a16:creationId xmlns:a16="http://schemas.microsoft.com/office/drawing/2014/main" id="{46B93DAE-537E-42D1-8B13-ECC0C0DF5113}"/>
              </a:ext>
            </a:extLst>
          </p:cNvPr>
          <p:cNvSpPr txBox="1"/>
          <p:nvPr/>
        </p:nvSpPr>
        <p:spPr>
          <a:xfrm>
            <a:off x="2893062" y="1406671"/>
            <a:ext cx="6405875" cy="1200329"/>
          </a:xfrm>
          <a:prstGeom prst="rect">
            <a:avLst/>
          </a:prstGeom>
          <a:noFill/>
        </p:spPr>
        <p:txBody>
          <a:bodyPr wrap="square" rtlCol="0">
            <a:spAutoFit/>
          </a:bodyPr>
          <a:lstStyle/>
          <a:p>
            <a:pPr algn="ctr"/>
            <a:r>
              <a:rPr lang="fa-IR" sz="3600" dirty="0">
                <a:cs typeface="B Titr" panose="00000700000000000000" pitchFamily="2" charset="-78"/>
              </a:rPr>
              <a:t>آموزش نحوه عملکرد و نگهداشت سنجش تراکم استخوان</a:t>
            </a:r>
            <a:endParaRPr lang="en-US" sz="3600" dirty="0">
              <a:cs typeface="B Titr" panose="00000700000000000000" pitchFamily="2" charset="-78"/>
            </a:endParaRPr>
          </a:p>
        </p:txBody>
      </p:sp>
      <p:sp>
        <p:nvSpPr>
          <p:cNvPr id="5" name="TextBox 4">
            <a:extLst>
              <a:ext uri="{FF2B5EF4-FFF2-40B4-BE49-F238E27FC236}">
                <a16:creationId xmlns:a16="http://schemas.microsoft.com/office/drawing/2014/main" id="{18E22CCF-F65B-4EAE-BE02-4F3746ACEE05}"/>
              </a:ext>
            </a:extLst>
          </p:cNvPr>
          <p:cNvSpPr txBox="1"/>
          <p:nvPr/>
        </p:nvSpPr>
        <p:spPr>
          <a:xfrm>
            <a:off x="2893062" y="3802331"/>
            <a:ext cx="6405875" cy="1631216"/>
          </a:xfrm>
          <a:prstGeom prst="rect">
            <a:avLst/>
          </a:prstGeom>
          <a:noFill/>
        </p:spPr>
        <p:txBody>
          <a:bodyPr wrap="square" rtlCol="0">
            <a:spAutoFit/>
          </a:bodyPr>
          <a:lstStyle/>
          <a:p>
            <a:pPr algn="ctr"/>
            <a:r>
              <a:rPr lang="fa-IR" sz="2000" dirty="0">
                <a:cs typeface="B Titr" panose="00000700000000000000" pitchFamily="2" charset="-78"/>
              </a:rPr>
              <a:t>ارائه دهنده:</a:t>
            </a:r>
          </a:p>
          <a:p>
            <a:pPr algn="ctr"/>
            <a:r>
              <a:rPr lang="fa-IR" sz="2000" dirty="0">
                <a:cs typeface="B Titr" panose="00000700000000000000" pitchFamily="2" charset="-78"/>
              </a:rPr>
              <a:t>اصغر جعفری</a:t>
            </a:r>
          </a:p>
          <a:p>
            <a:pPr algn="ctr"/>
            <a:r>
              <a:rPr lang="fa-IR" sz="2000" dirty="0">
                <a:cs typeface="B Titr" panose="00000700000000000000" pitchFamily="2" charset="-78"/>
              </a:rPr>
              <a:t>کارشناس ارشد فنی شرکت تکاپوطب</a:t>
            </a:r>
          </a:p>
          <a:p>
            <a:pPr algn="ctr"/>
            <a:r>
              <a:rPr lang="en-US" sz="2000" dirty="0">
                <a:cs typeface="B Titr" panose="00000700000000000000" pitchFamily="2" charset="-78"/>
                <a:hlinkClick r:id="rId4"/>
              </a:rPr>
              <a:t>Jafari@takapo.com</a:t>
            </a:r>
            <a:endParaRPr lang="en-US" sz="2000" dirty="0">
              <a:cs typeface="B Titr" panose="00000700000000000000" pitchFamily="2" charset="-78"/>
            </a:endParaRPr>
          </a:p>
          <a:p>
            <a:pPr algn="ctr"/>
            <a:r>
              <a:rPr lang="en-US" sz="2000" dirty="0">
                <a:cs typeface="B Titr" panose="00000700000000000000" pitchFamily="2" charset="-78"/>
              </a:rPr>
              <a:t>+989127131720</a:t>
            </a:r>
          </a:p>
        </p:txBody>
      </p:sp>
      <p:pic>
        <p:nvPicPr>
          <p:cNvPr id="1026" name="Picture 2" descr="سی و دومین اجلاس مدیران تجهیزات پزشکی | سیب سبز سلامت">
            <a:extLst>
              <a:ext uri="{FF2B5EF4-FFF2-40B4-BE49-F238E27FC236}">
                <a16:creationId xmlns:a16="http://schemas.microsoft.com/office/drawing/2014/main" id="{E5137424-ED0B-4F13-B767-C3784BA089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292" y="5327908"/>
            <a:ext cx="3067050" cy="149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064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BF0625-0C8F-4B11-ADE3-E126AF486EA3}"/>
              </a:ext>
            </a:extLst>
          </p:cNvPr>
          <p:cNvPicPr>
            <a:picLocks noChangeAspect="1"/>
          </p:cNvPicPr>
          <p:nvPr/>
        </p:nvPicPr>
        <p:blipFill>
          <a:blip r:embed="rId2"/>
          <a:stretch>
            <a:fillRect/>
          </a:stretch>
        </p:blipFill>
        <p:spPr>
          <a:xfrm>
            <a:off x="1196562" y="2128003"/>
            <a:ext cx="9382125" cy="3438525"/>
          </a:xfrm>
          <a:prstGeom prst="rect">
            <a:avLst/>
          </a:prstGeom>
        </p:spPr>
      </p:pic>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563419" y="1291472"/>
            <a:ext cx="722118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Different Types of Hologic DEXA System</a:t>
            </a:r>
          </a:p>
        </p:txBody>
      </p:sp>
      <p:sp>
        <p:nvSpPr>
          <p:cNvPr id="15" name="TextBox 14">
            <a:extLst>
              <a:ext uri="{FF2B5EF4-FFF2-40B4-BE49-F238E27FC236}">
                <a16:creationId xmlns:a16="http://schemas.microsoft.com/office/drawing/2014/main" id="{CF075182-1133-43A0-A703-2342B195E2AE}"/>
              </a:ext>
            </a:extLst>
          </p:cNvPr>
          <p:cNvSpPr txBox="1"/>
          <p:nvPr/>
        </p:nvSpPr>
        <p:spPr>
          <a:xfrm>
            <a:off x="913614" y="2304572"/>
            <a:ext cx="1888380" cy="138499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Horizon W/Wi  C/Ci</a:t>
            </a:r>
          </a:p>
        </p:txBody>
      </p:sp>
      <p:pic>
        <p:nvPicPr>
          <p:cNvPr id="17" name="Picture 16">
            <a:hlinkClick r:id="rId5" action="ppaction://hlinksldjump"/>
            <a:extLst>
              <a:ext uri="{FF2B5EF4-FFF2-40B4-BE49-F238E27FC236}">
                <a16:creationId xmlns:a16="http://schemas.microsoft.com/office/drawing/2014/main" id="{99DB5C11-A509-4886-BA4A-A720CB58A5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8" name="Picture 17">
            <a:hlinkClick r:id="rId7" action="ppaction://hlinksldjump"/>
            <a:extLst>
              <a:ext uri="{FF2B5EF4-FFF2-40B4-BE49-F238E27FC236}">
                <a16:creationId xmlns:a16="http://schemas.microsoft.com/office/drawing/2014/main" id="{E8946F24-B422-4437-988F-10444DF5BD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9" name="Picture 18">
            <a:hlinkClick r:id="rId9" action="ppaction://hlinksldjump"/>
            <a:extLst>
              <a:ext uri="{FF2B5EF4-FFF2-40B4-BE49-F238E27FC236}">
                <a16:creationId xmlns:a16="http://schemas.microsoft.com/office/drawing/2014/main" id="{ED9CB70A-C479-4FD3-8765-8827330F80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1" action="ppaction://hlinksldjump"/>
            <a:extLst>
              <a:ext uri="{FF2B5EF4-FFF2-40B4-BE49-F238E27FC236}">
                <a16:creationId xmlns:a16="http://schemas.microsoft.com/office/drawing/2014/main" id="{D9953942-B941-4A98-98D5-A278349516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3" action="ppaction://hlinksldjump"/>
            <a:extLst>
              <a:ext uri="{FF2B5EF4-FFF2-40B4-BE49-F238E27FC236}">
                <a16:creationId xmlns:a16="http://schemas.microsoft.com/office/drawing/2014/main" id="{E1C66897-C75E-4296-AAA1-263113661A8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3430D43E-4FE7-47DC-8ACA-E44C6E55C3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4B846C07-C564-4C99-9C41-F6E920858E4B}"/>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25689965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1A3970-3569-42CA-BC8B-DA35EF688259}"/>
              </a:ext>
            </a:extLst>
          </p:cNvPr>
          <p:cNvPicPr>
            <a:picLocks noChangeAspect="1"/>
          </p:cNvPicPr>
          <p:nvPr/>
        </p:nvPicPr>
        <p:blipFill>
          <a:blip r:embed="rId2"/>
          <a:stretch>
            <a:fillRect/>
          </a:stretch>
        </p:blipFill>
        <p:spPr>
          <a:xfrm>
            <a:off x="1668958" y="2165343"/>
            <a:ext cx="9201150" cy="3438525"/>
          </a:xfrm>
          <a:prstGeom prst="rect">
            <a:avLst/>
          </a:prstGeom>
        </p:spPr>
      </p:pic>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563419" y="1291472"/>
            <a:ext cx="722118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Different Types of Hologic DEXA System</a:t>
            </a:r>
          </a:p>
        </p:txBody>
      </p:sp>
      <p:sp>
        <p:nvSpPr>
          <p:cNvPr id="15" name="TextBox 14">
            <a:extLst>
              <a:ext uri="{FF2B5EF4-FFF2-40B4-BE49-F238E27FC236}">
                <a16:creationId xmlns:a16="http://schemas.microsoft.com/office/drawing/2014/main" id="{CF075182-1133-43A0-A703-2342B195E2AE}"/>
              </a:ext>
            </a:extLst>
          </p:cNvPr>
          <p:cNvSpPr txBox="1"/>
          <p:nvPr/>
        </p:nvSpPr>
        <p:spPr>
          <a:xfrm>
            <a:off x="563419" y="2364652"/>
            <a:ext cx="188838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Horizon A</a:t>
            </a:r>
          </a:p>
        </p:txBody>
      </p:sp>
      <p:pic>
        <p:nvPicPr>
          <p:cNvPr id="17" name="Picture 16">
            <a:hlinkClick r:id="rId5" action="ppaction://hlinksldjump"/>
            <a:extLst>
              <a:ext uri="{FF2B5EF4-FFF2-40B4-BE49-F238E27FC236}">
                <a16:creationId xmlns:a16="http://schemas.microsoft.com/office/drawing/2014/main" id="{B15FB52A-AE50-4D1C-B553-B6B1955590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8" name="Picture 17">
            <a:hlinkClick r:id="rId7" action="ppaction://hlinksldjump"/>
            <a:extLst>
              <a:ext uri="{FF2B5EF4-FFF2-40B4-BE49-F238E27FC236}">
                <a16:creationId xmlns:a16="http://schemas.microsoft.com/office/drawing/2014/main" id="{0415BBA4-7B50-457B-AB58-554720EEEB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9" name="Picture 18">
            <a:hlinkClick r:id="rId9" action="ppaction://hlinksldjump"/>
            <a:extLst>
              <a:ext uri="{FF2B5EF4-FFF2-40B4-BE49-F238E27FC236}">
                <a16:creationId xmlns:a16="http://schemas.microsoft.com/office/drawing/2014/main" id="{E83AB3B4-C2EC-4EB7-9F08-E0D0CD24D6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1" action="ppaction://hlinksldjump"/>
            <a:extLst>
              <a:ext uri="{FF2B5EF4-FFF2-40B4-BE49-F238E27FC236}">
                <a16:creationId xmlns:a16="http://schemas.microsoft.com/office/drawing/2014/main" id="{BB5B9C41-51AD-410C-BD04-0713ACA696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3" action="ppaction://hlinksldjump"/>
            <a:extLst>
              <a:ext uri="{FF2B5EF4-FFF2-40B4-BE49-F238E27FC236}">
                <a16:creationId xmlns:a16="http://schemas.microsoft.com/office/drawing/2014/main" id="{0B7A2606-A571-48ED-868A-C7084A564F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521A6704-4DB7-4421-BD26-C59F2896AD6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A8113F3C-575D-4707-BEB2-6B19003D8D7A}"/>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32471711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Bone Density Measuring Machine | Henry Dunant">
            <a:extLst>
              <a:ext uri="{FF2B5EF4-FFF2-40B4-BE49-F238E27FC236}">
                <a16:creationId xmlns:a16="http://schemas.microsoft.com/office/drawing/2014/main" id="{6A898F88-D41A-43CB-882A-DAC8E32572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18" t="22840" r="8724" b="15476"/>
          <a:stretch/>
        </p:blipFill>
        <p:spPr bwMode="auto">
          <a:xfrm>
            <a:off x="2069770" y="269075"/>
            <a:ext cx="8052460" cy="64722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1B31AA-5D56-48AC-B1C1-9B7AD0CFC4B8}"/>
              </a:ext>
            </a:extLst>
          </p:cNvPr>
          <p:cNvSpPr txBox="1"/>
          <p:nvPr/>
        </p:nvSpPr>
        <p:spPr>
          <a:xfrm>
            <a:off x="4635703" y="0"/>
            <a:ext cx="2532668" cy="646331"/>
          </a:xfrm>
          <a:prstGeom prst="rect">
            <a:avLst/>
          </a:prstGeom>
          <a:noFill/>
        </p:spPr>
        <p:txBody>
          <a:bodyPr wrap="square" rtlCol="0">
            <a:spAutoFit/>
          </a:bodyPr>
          <a:lstStyle/>
          <a:p>
            <a:pPr algn="ctr"/>
            <a:r>
              <a:rPr lang="fa-IR" sz="3600" b="1" dirty="0">
                <a:latin typeface="Times New Roman" panose="02020603050405020304" pitchFamily="18" charset="0"/>
                <a:cs typeface="B Nazanin" panose="00000400000000000000" pitchFamily="2" charset="-78"/>
              </a:rPr>
              <a:t>مقدمه</a:t>
            </a:r>
            <a:endParaRPr lang="en-US" sz="3600" b="1" dirty="0">
              <a:latin typeface="Times New Roman" panose="02020603050405020304" pitchFamily="18" charset="0"/>
              <a:cs typeface="B Nazanin" panose="00000400000000000000" pitchFamily="2" charset="-78"/>
            </a:endParaRP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pic>
        <p:nvPicPr>
          <p:cNvPr id="17" name="Picture 16">
            <a:hlinkClick r:id="rId5" action="ppaction://hlinksldjump"/>
            <a:extLst>
              <a:ext uri="{FF2B5EF4-FFF2-40B4-BE49-F238E27FC236}">
                <a16:creationId xmlns:a16="http://schemas.microsoft.com/office/drawing/2014/main" id="{B15FB52A-AE50-4D1C-B553-B6B1955590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8" name="Picture 17">
            <a:hlinkClick r:id="rId7" action="ppaction://hlinksldjump"/>
            <a:extLst>
              <a:ext uri="{FF2B5EF4-FFF2-40B4-BE49-F238E27FC236}">
                <a16:creationId xmlns:a16="http://schemas.microsoft.com/office/drawing/2014/main" id="{0415BBA4-7B50-457B-AB58-554720EEEB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9" name="Picture 18">
            <a:hlinkClick r:id="rId9" action="ppaction://hlinksldjump"/>
            <a:extLst>
              <a:ext uri="{FF2B5EF4-FFF2-40B4-BE49-F238E27FC236}">
                <a16:creationId xmlns:a16="http://schemas.microsoft.com/office/drawing/2014/main" id="{E83AB3B4-C2EC-4EB7-9F08-E0D0CD24D6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1" action="ppaction://hlinksldjump"/>
            <a:extLst>
              <a:ext uri="{FF2B5EF4-FFF2-40B4-BE49-F238E27FC236}">
                <a16:creationId xmlns:a16="http://schemas.microsoft.com/office/drawing/2014/main" id="{BB5B9C41-51AD-410C-BD04-0713ACA696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3" action="ppaction://hlinksldjump"/>
            <a:extLst>
              <a:ext uri="{FF2B5EF4-FFF2-40B4-BE49-F238E27FC236}">
                <a16:creationId xmlns:a16="http://schemas.microsoft.com/office/drawing/2014/main" id="{0B7A2606-A571-48ED-868A-C7084A564F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521A6704-4DB7-4421-BD26-C59F2896AD6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3" name="TextBox 2">
            <a:extLst>
              <a:ext uri="{FF2B5EF4-FFF2-40B4-BE49-F238E27FC236}">
                <a16:creationId xmlns:a16="http://schemas.microsoft.com/office/drawing/2014/main" id="{2976C612-B733-492A-95E3-5C2A53381E35}"/>
              </a:ext>
            </a:extLst>
          </p:cNvPr>
          <p:cNvSpPr txBox="1"/>
          <p:nvPr/>
        </p:nvSpPr>
        <p:spPr>
          <a:xfrm>
            <a:off x="3164374" y="584775"/>
            <a:ext cx="1052945" cy="369332"/>
          </a:xfrm>
          <a:prstGeom prst="rect">
            <a:avLst/>
          </a:prstGeom>
          <a:noFill/>
        </p:spPr>
        <p:txBody>
          <a:bodyPr wrap="square" rtlCol="0">
            <a:spAutoFit/>
          </a:bodyPr>
          <a:lstStyle/>
          <a:p>
            <a:r>
              <a:rPr lang="en-US" dirty="0"/>
              <a:t>Detector</a:t>
            </a:r>
          </a:p>
        </p:txBody>
      </p:sp>
      <p:sp>
        <p:nvSpPr>
          <p:cNvPr id="16" name="TextBox 15">
            <a:extLst>
              <a:ext uri="{FF2B5EF4-FFF2-40B4-BE49-F238E27FC236}">
                <a16:creationId xmlns:a16="http://schemas.microsoft.com/office/drawing/2014/main" id="{490958F7-28EB-41AE-9C80-117C6BA0E46B}"/>
              </a:ext>
            </a:extLst>
          </p:cNvPr>
          <p:cNvSpPr txBox="1"/>
          <p:nvPr/>
        </p:nvSpPr>
        <p:spPr>
          <a:xfrm>
            <a:off x="2805107" y="5903893"/>
            <a:ext cx="1412212" cy="369332"/>
          </a:xfrm>
          <a:prstGeom prst="rect">
            <a:avLst/>
          </a:prstGeom>
          <a:noFill/>
        </p:spPr>
        <p:txBody>
          <a:bodyPr wrap="square" rtlCol="0">
            <a:spAutoFit/>
          </a:bodyPr>
          <a:lstStyle/>
          <a:p>
            <a:r>
              <a:rPr lang="en-US" dirty="0"/>
              <a:t>X-Ray Tube</a:t>
            </a:r>
          </a:p>
        </p:txBody>
      </p:sp>
      <p:sp>
        <p:nvSpPr>
          <p:cNvPr id="20" name="TextBox 19">
            <a:extLst>
              <a:ext uri="{FF2B5EF4-FFF2-40B4-BE49-F238E27FC236}">
                <a16:creationId xmlns:a16="http://schemas.microsoft.com/office/drawing/2014/main" id="{0EBD29F3-61F5-4025-9773-97211AFB1EC3}"/>
              </a:ext>
            </a:extLst>
          </p:cNvPr>
          <p:cNvSpPr txBox="1"/>
          <p:nvPr/>
        </p:nvSpPr>
        <p:spPr>
          <a:xfrm>
            <a:off x="4521568" y="6273225"/>
            <a:ext cx="1556336" cy="369332"/>
          </a:xfrm>
          <a:prstGeom prst="rect">
            <a:avLst/>
          </a:prstGeom>
          <a:noFill/>
        </p:spPr>
        <p:txBody>
          <a:bodyPr wrap="square" rtlCol="0">
            <a:spAutoFit/>
          </a:bodyPr>
          <a:lstStyle/>
          <a:p>
            <a:r>
              <a:rPr lang="en-US" dirty="0"/>
              <a:t>Control Panel</a:t>
            </a:r>
          </a:p>
        </p:txBody>
      </p:sp>
      <p:sp>
        <p:nvSpPr>
          <p:cNvPr id="22" name="TextBox 21">
            <a:extLst>
              <a:ext uri="{FF2B5EF4-FFF2-40B4-BE49-F238E27FC236}">
                <a16:creationId xmlns:a16="http://schemas.microsoft.com/office/drawing/2014/main" id="{B7B98E68-52ED-475F-B654-BF277D4FF43E}"/>
              </a:ext>
            </a:extLst>
          </p:cNvPr>
          <p:cNvSpPr txBox="1"/>
          <p:nvPr/>
        </p:nvSpPr>
        <p:spPr>
          <a:xfrm>
            <a:off x="8418937" y="1630933"/>
            <a:ext cx="1052945" cy="369332"/>
          </a:xfrm>
          <a:prstGeom prst="rect">
            <a:avLst/>
          </a:prstGeom>
          <a:noFill/>
        </p:spPr>
        <p:txBody>
          <a:bodyPr wrap="square" rtlCol="0">
            <a:spAutoFit/>
          </a:bodyPr>
          <a:lstStyle/>
          <a:p>
            <a:r>
              <a:rPr lang="en-US" dirty="0"/>
              <a:t>C-Arm</a:t>
            </a:r>
          </a:p>
        </p:txBody>
      </p:sp>
      <p:cxnSp>
        <p:nvCxnSpPr>
          <p:cNvPr id="9" name="Straight Arrow Connector 8">
            <a:extLst>
              <a:ext uri="{FF2B5EF4-FFF2-40B4-BE49-F238E27FC236}">
                <a16:creationId xmlns:a16="http://schemas.microsoft.com/office/drawing/2014/main" id="{0EF04C17-FFD7-4A7D-B905-4600F76D1537}"/>
              </a:ext>
            </a:extLst>
          </p:cNvPr>
          <p:cNvCxnSpPr>
            <a:stCxn id="3" idx="2"/>
          </p:cNvCxnSpPr>
          <p:nvPr/>
        </p:nvCxnSpPr>
        <p:spPr>
          <a:xfrm flipV="1">
            <a:off x="3690847" y="889219"/>
            <a:ext cx="733371" cy="64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F0AD020-876E-4120-A0E9-B3F977A6CF12}"/>
              </a:ext>
            </a:extLst>
          </p:cNvPr>
          <p:cNvCxnSpPr>
            <a:stCxn id="22" idx="1"/>
          </p:cNvCxnSpPr>
          <p:nvPr/>
        </p:nvCxnSpPr>
        <p:spPr>
          <a:xfrm flipH="1">
            <a:off x="7490691" y="1815599"/>
            <a:ext cx="928246" cy="2625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891863E-97BA-4A79-A4B0-FE024A1913B5}"/>
              </a:ext>
            </a:extLst>
          </p:cNvPr>
          <p:cNvCxnSpPr/>
          <p:nvPr/>
        </p:nvCxnSpPr>
        <p:spPr>
          <a:xfrm flipV="1">
            <a:off x="3511213" y="5227067"/>
            <a:ext cx="1124490" cy="676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E46D7D6-AEA5-4C7F-B8B4-9D7EF8E28FB3}"/>
              </a:ext>
            </a:extLst>
          </p:cNvPr>
          <p:cNvCxnSpPr>
            <a:stCxn id="20" idx="0"/>
          </p:cNvCxnSpPr>
          <p:nvPr/>
        </p:nvCxnSpPr>
        <p:spPr>
          <a:xfrm flipV="1">
            <a:off x="5299736" y="4130435"/>
            <a:ext cx="1452046" cy="2142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7343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pic>
        <p:nvPicPr>
          <p:cNvPr id="17" name="Picture 16">
            <a:hlinkClick r:id="rId4" action="ppaction://hlinksldjump"/>
            <a:extLst>
              <a:ext uri="{FF2B5EF4-FFF2-40B4-BE49-F238E27FC236}">
                <a16:creationId xmlns:a16="http://schemas.microsoft.com/office/drawing/2014/main" id="{B15FB52A-AE50-4D1C-B553-B6B195559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8" name="Picture 17">
            <a:hlinkClick r:id="rId6" action="ppaction://hlinksldjump"/>
            <a:extLst>
              <a:ext uri="{FF2B5EF4-FFF2-40B4-BE49-F238E27FC236}">
                <a16:creationId xmlns:a16="http://schemas.microsoft.com/office/drawing/2014/main" id="{0415BBA4-7B50-457B-AB58-554720EEEB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9" name="Picture 18">
            <a:hlinkClick r:id="rId8" action="ppaction://hlinksldjump"/>
            <a:extLst>
              <a:ext uri="{FF2B5EF4-FFF2-40B4-BE49-F238E27FC236}">
                <a16:creationId xmlns:a16="http://schemas.microsoft.com/office/drawing/2014/main" id="{E83AB3B4-C2EC-4EB7-9F08-E0D0CD24D6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0" action="ppaction://hlinksldjump"/>
            <a:extLst>
              <a:ext uri="{FF2B5EF4-FFF2-40B4-BE49-F238E27FC236}">
                <a16:creationId xmlns:a16="http://schemas.microsoft.com/office/drawing/2014/main" id="{BB5B9C41-51AD-410C-BD04-0713ACA696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2" action="ppaction://hlinksldjump"/>
            <a:extLst>
              <a:ext uri="{FF2B5EF4-FFF2-40B4-BE49-F238E27FC236}">
                <a16:creationId xmlns:a16="http://schemas.microsoft.com/office/drawing/2014/main" id="{0B7A2606-A571-48ED-868A-C7084A564F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521A6704-4DB7-4421-BD26-C59F2896AD6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pic>
        <p:nvPicPr>
          <p:cNvPr id="33" name="Picture 32">
            <a:extLst>
              <a:ext uri="{FF2B5EF4-FFF2-40B4-BE49-F238E27FC236}">
                <a16:creationId xmlns:a16="http://schemas.microsoft.com/office/drawing/2014/main" id="{8F05C819-1E73-4AD2-AACC-371F95832156}"/>
              </a:ext>
            </a:extLst>
          </p:cNvPr>
          <p:cNvPicPr>
            <a:picLocks noChangeAspect="1"/>
          </p:cNvPicPr>
          <p:nvPr/>
        </p:nvPicPr>
        <p:blipFill>
          <a:blip r:embed="rId15"/>
          <a:stretch>
            <a:fillRect/>
          </a:stretch>
        </p:blipFill>
        <p:spPr>
          <a:xfrm>
            <a:off x="1495425" y="1433550"/>
            <a:ext cx="9201150" cy="3438525"/>
          </a:xfrm>
          <a:prstGeom prst="rect">
            <a:avLst/>
          </a:prstGeom>
        </p:spPr>
      </p:pic>
      <p:cxnSp>
        <p:nvCxnSpPr>
          <p:cNvPr id="8" name="Straight Arrow Connector 7">
            <a:extLst>
              <a:ext uri="{FF2B5EF4-FFF2-40B4-BE49-F238E27FC236}">
                <a16:creationId xmlns:a16="http://schemas.microsoft.com/office/drawing/2014/main" id="{83FEACEB-3A31-405F-9B6B-E6AC72D79F59}"/>
              </a:ext>
            </a:extLst>
          </p:cNvPr>
          <p:cNvCxnSpPr>
            <a:cxnSpLocks/>
          </p:cNvCxnSpPr>
          <p:nvPr/>
        </p:nvCxnSpPr>
        <p:spPr>
          <a:xfrm flipV="1">
            <a:off x="3352800" y="4636655"/>
            <a:ext cx="2835564" cy="30834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5B7B4A4-EE71-4D96-9A52-9D75339B94CA}"/>
              </a:ext>
            </a:extLst>
          </p:cNvPr>
          <p:cNvSpPr txBox="1"/>
          <p:nvPr/>
        </p:nvSpPr>
        <p:spPr>
          <a:xfrm rot="21243176">
            <a:off x="4404852" y="4760330"/>
            <a:ext cx="1209177" cy="369332"/>
          </a:xfrm>
          <a:prstGeom prst="rect">
            <a:avLst/>
          </a:prstGeom>
          <a:noFill/>
        </p:spPr>
        <p:txBody>
          <a:bodyPr wrap="none" rtlCol="0">
            <a:spAutoFit/>
          </a:bodyPr>
          <a:lstStyle/>
          <a:p>
            <a:r>
              <a:rPr lang="en-US" dirty="0"/>
              <a:t>Y Direction</a:t>
            </a:r>
          </a:p>
        </p:txBody>
      </p:sp>
      <p:cxnSp>
        <p:nvCxnSpPr>
          <p:cNvPr id="41" name="Straight Arrow Connector 40">
            <a:extLst>
              <a:ext uri="{FF2B5EF4-FFF2-40B4-BE49-F238E27FC236}">
                <a16:creationId xmlns:a16="http://schemas.microsoft.com/office/drawing/2014/main" id="{048CD607-CE0E-4E32-A2E1-9803999087C7}"/>
              </a:ext>
            </a:extLst>
          </p:cNvPr>
          <p:cNvCxnSpPr>
            <a:cxnSpLocks/>
          </p:cNvCxnSpPr>
          <p:nvPr/>
        </p:nvCxnSpPr>
        <p:spPr>
          <a:xfrm>
            <a:off x="7419816" y="2959739"/>
            <a:ext cx="2745742"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8258D4C-3667-421F-947B-D0715B0AE7B2}"/>
              </a:ext>
            </a:extLst>
          </p:cNvPr>
          <p:cNvSpPr txBox="1"/>
          <p:nvPr/>
        </p:nvSpPr>
        <p:spPr>
          <a:xfrm>
            <a:off x="8091948" y="2528759"/>
            <a:ext cx="1209177" cy="369332"/>
          </a:xfrm>
          <a:prstGeom prst="rect">
            <a:avLst/>
          </a:prstGeom>
          <a:noFill/>
        </p:spPr>
        <p:txBody>
          <a:bodyPr wrap="none" rtlCol="0">
            <a:spAutoFit/>
          </a:bodyPr>
          <a:lstStyle/>
          <a:p>
            <a:r>
              <a:rPr lang="en-US" dirty="0"/>
              <a:t>X Direction</a:t>
            </a:r>
          </a:p>
        </p:txBody>
      </p:sp>
      <p:cxnSp>
        <p:nvCxnSpPr>
          <p:cNvPr id="45" name="Straight Arrow Connector 44">
            <a:extLst>
              <a:ext uri="{FF2B5EF4-FFF2-40B4-BE49-F238E27FC236}">
                <a16:creationId xmlns:a16="http://schemas.microsoft.com/office/drawing/2014/main" id="{83653171-0A1D-4158-9EFD-278561155F6B}"/>
              </a:ext>
            </a:extLst>
          </p:cNvPr>
          <p:cNvCxnSpPr>
            <a:cxnSpLocks/>
          </p:cNvCxnSpPr>
          <p:nvPr/>
        </p:nvCxnSpPr>
        <p:spPr>
          <a:xfrm flipV="1">
            <a:off x="7570839" y="3152812"/>
            <a:ext cx="0" cy="166655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93B27E2-8D20-4A30-BC65-1FDCAFBD0098}"/>
              </a:ext>
            </a:extLst>
          </p:cNvPr>
          <p:cNvSpPr txBox="1"/>
          <p:nvPr/>
        </p:nvSpPr>
        <p:spPr>
          <a:xfrm rot="16200000">
            <a:off x="6742368" y="3758968"/>
            <a:ext cx="1209177" cy="369332"/>
          </a:xfrm>
          <a:prstGeom prst="rect">
            <a:avLst/>
          </a:prstGeom>
          <a:noFill/>
        </p:spPr>
        <p:txBody>
          <a:bodyPr wrap="none" rtlCol="0">
            <a:spAutoFit/>
          </a:bodyPr>
          <a:lstStyle/>
          <a:p>
            <a:r>
              <a:rPr lang="en-US" dirty="0"/>
              <a:t>Z Direction</a:t>
            </a:r>
          </a:p>
        </p:txBody>
      </p:sp>
      <p:sp>
        <p:nvSpPr>
          <p:cNvPr id="51" name="Arc 50">
            <a:extLst>
              <a:ext uri="{FF2B5EF4-FFF2-40B4-BE49-F238E27FC236}">
                <a16:creationId xmlns:a16="http://schemas.microsoft.com/office/drawing/2014/main" id="{021EA4F9-5B59-4BE9-B685-4DEF05407CBC}"/>
              </a:ext>
            </a:extLst>
          </p:cNvPr>
          <p:cNvSpPr/>
          <p:nvPr/>
        </p:nvSpPr>
        <p:spPr>
          <a:xfrm>
            <a:off x="8696536" y="947103"/>
            <a:ext cx="2455905" cy="3038986"/>
          </a:xfrm>
          <a:prstGeom prst="arc">
            <a:avLst>
              <a:gd name="adj1" fmla="val 12917324"/>
              <a:gd name="adj2" fmla="val 4842735"/>
            </a:avLst>
          </a:prstGeom>
          <a:ln w="19050">
            <a:solidFill>
              <a:srgbClr val="FF0000">
                <a:alpha val="99000"/>
              </a:srgb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AR Direction</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20" name="TextBox 19">
            <a:extLst>
              <a:ext uri="{FF2B5EF4-FFF2-40B4-BE49-F238E27FC236}">
                <a16:creationId xmlns:a16="http://schemas.microsoft.com/office/drawing/2014/main" id="{1E3C6C87-C36A-4E49-868F-BFF3DFA87FC8}"/>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5675038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pic>
        <p:nvPicPr>
          <p:cNvPr id="17" name="Picture 16">
            <a:hlinkClick r:id="rId4" action="ppaction://hlinksldjump"/>
            <a:extLst>
              <a:ext uri="{FF2B5EF4-FFF2-40B4-BE49-F238E27FC236}">
                <a16:creationId xmlns:a16="http://schemas.microsoft.com/office/drawing/2014/main" id="{B15FB52A-AE50-4D1C-B553-B6B195559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8" name="Picture 17">
            <a:hlinkClick r:id="rId6" action="ppaction://hlinksldjump"/>
            <a:extLst>
              <a:ext uri="{FF2B5EF4-FFF2-40B4-BE49-F238E27FC236}">
                <a16:creationId xmlns:a16="http://schemas.microsoft.com/office/drawing/2014/main" id="{0415BBA4-7B50-457B-AB58-554720EEEB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9" name="Picture 18">
            <a:hlinkClick r:id="rId8" action="ppaction://hlinksldjump"/>
            <a:extLst>
              <a:ext uri="{FF2B5EF4-FFF2-40B4-BE49-F238E27FC236}">
                <a16:creationId xmlns:a16="http://schemas.microsoft.com/office/drawing/2014/main" id="{E83AB3B4-C2EC-4EB7-9F08-E0D0CD24D6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0" action="ppaction://hlinksldjump"/>
            <a:extLst>
              <a:ext uri="{FF2B5EF4-FFF2-40B4-BE49-F238E27FC236}">
                <a16:creationId xmlns:a16="http://schemas.microsoft.com/office/drawing/2014/main" id="{BB5B9C41-51AD-410C-BD04-0713ACA696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2" action="ppaction://hlinksldjump"/>
            <a:extLst>
              <a:ext uri="{FF2B5EF4-FFF2-40B4-BE49-F238E27FC236}">
                <a16:creationId xmlns:a16="http://schemas.microsoft.com/office/drawing/2014/main" id="{0B7A2606-A571-48ED-868A-C7084A564F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521A6704-4DB7-4421-BD26-C59F2896AD6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pic>
        <p:nvPicPr>
          <p:cNvPr id="33" name="Picture 32">
            <a:extLst>
              <a:ext uri="{FF2B5EF4-FFF2-40B4-BE49-F238E27FC236}">
                <a16:creationId xmlns:a16="http://schemas.microsoft.com/office/drawing/2014/main" id="{8F05C819-1E73-4AD2-AACC-371F95832156}"/>
              </a:ext>
            </a:extLst>
          </p:cNvPr>
          <p:cNvPicPr>
            <a:picLocks noChangeAspect="1"/>
          </p:cNvPicPr>
          <p:nvPr/>
        </p:nvPicPr>
        <p:blipFill rotWithShape="1">
          <a:blip r:embed="rId15"/>
          <a:srcRect l="64879"/>
          <a:stretch/>
        </p:blipFill>
        <p:spPr>
          <a:xfrm>
            <a:off x="7465083" y="1433550"/>
            <a:ext cx="3231491" cy="3438525"/>
          </a:xfrm>
          <a:prstGeom prst="rect">
            <a:avLst/>
          </a:prstGeom>
        </p:spPr>
      </p:pic>
      <p:sp>
        <p:nvSpPr>
          <p:cNvPr id="51" name="Arc 50">
            <a:extLst>
              <a:ext uri="{FF2B5EF4-FFF2-40B4-BE49-F238E27FC236}">
                <a16:creationId xmlns:a16="http://schemas.microsoft.com/office/drawing/2014/main" id="{021EA4F9-5B59-4BE9-B685-4DEF05407CBC}"/>
              </a:ext>
            </a:extLst>
          </p:cNvPr>
          <p:cNvSpPr/>
          <p:nvPr/>
        </p:nvSpPr>
        <p:spPr>
          <a:xfrm>
            <a:off x="7709653" y="1556703"/>
            <a:ext cx="2455905" cy="3038986"/>
          </a:xfrm>
          <a:prstGeom prst="arc">
            <a:avLst>
              <a:gd name="adj1" fmla="val 12917324"/>
              <a:gd name="adj2" fmla="val 6904124"/>
            </a:avLst>
          </a:prstGeom>
          <a:ln w="19050">
            <a:solidFill>
              <a:srgbClr val="FF0000">
                <a:alpha val="99000"/>
              </a:srgb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a:p>
            <a:pPr algn="ctr"/>
            <a:endParaRPr lang="en-US" dirty="0"/>
          </a:p>
          <a:p>
            <a:pPr algn="ctr"/>
            <a:endParaRPr lang="en-US" dirty="0"/>
          </a:p>
          <a:p>
            <a:pPr algn="ctr"/>
            <a:r>
              <a:rPr lang="en-US" dirty="0"/>
              <a:t>AR Direction</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3" name="AutoShape 2" descr="Horizon DXA Scanner - Hospital Services Limited">
            <a:extLst>
              <a:ext uri="{FF2B5EF4-FFF2-40B4-BE49-F238E27FC236}">
                <a16:creationId xmlns:a16="http://schemas.microsoft.com/office/drawing/2014/main" id="{CE22E535-5AA8-4485-9C07-8F406E673B0B}"/>
              </a:ext>
            </a:extLst>
          </p:cNvPr>
          <p:cNvSpPr>
            <a:spLocks noChangeAspect="1" noChangeArrowheads="1"/>
          </p:cNvSpPr>
          <p:nvPr/>
        </p:nvSpPr>
        <p:spPr bwMode="auto">
          <a:xfrm>
            <a:off x="3101340" y="434340"/>
            <a:ext cx="3147060" cy="31470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8" name="Picture 4" descr="Horizon DXA Scanner - Hospital Services Limited">
            <a:extLst>
              <a:ext uri="{FF2B5EF4-FFF2-40B4-BE49-F238E27FC236}">
                <a16:creationId xmlns:a16="http://schemas.microsoft.com/office/drawing/2014/main" id="{0792C744-ED45-4548-BC0F-2B2623CBCBC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332" t="16714" r="17223" b="7112"/>
          <a:stretch/>
        </p:blipFill>
        <p:spPr bwMode="auto">
          <a:xfrm>
            <a:off x="2690134" y="969363"/>
            <a:ext cx="4419600" cy="52240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032C13A-9C99-474F-BD65-91ED4F7108D9}"/>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33326773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pic>
        <p:nvPicPr>
          <p:cNvPr id="17" name="Picture 16">
            <a:hlinkClick r:id="rId4" action="ppaction://hlinksldjump"/>
            <a:extLst>
              <a:ext uri="{FF2B5EF4-FFF2-40B4-BE49-F238E27FC236}">
                <a16:creationId xmlns:a16="http://schemas.microsoft.com/office/drawing/2014/main" id="{B15FB52A-AE50-4D1C-B553-B6B195559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8" name="Picture 17">
            <a:hlinkClick r:id="rId6" action="ppaction://hlinksldjump"/>
            <a:extLst>
              <a:ext uri="{FF2B5EF4-FFF2-40B4-BE49-F238E27FC236}">
                <a16:creationId xmlns:a16="http://schemas.microsoft.com/office/drawing/2014/main" id="{0415BBA4-7B50-457B-AB58-554720EEEB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9" name="Picture 18">
            <a:hlinkClick r:id="rId8" action="ppaction://hlinksldjump"/>
            <a:extLst>
              <a:ext uri="{FF2B5EF4-FFF2-40B4-BE49-F238E27FC236}">
                <a16:creationId xmlns:a16="http://schemas.microsoft.com/office/drawing/2014/main" id="{E83AB3B4-C2EC-4EB7-9F08-E0D0CD24D6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0" action="ppaction://hlinksldjump"/>
            <a:extLst>
              <a:ext uri="{FF2B5EF4-FFF2-40B4-BE49-F238E27FC236}">
                <a16:creationId xmlns:a16="http://schemas.microsoft.com/office/drawing/2014/main" id="{BB5B9C41-51AD-410C-BD04-0713ACA696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2" action="ppaction://hlinksldjump"/>
            <a:extLst>
              <a:ext uri="{FF2B5EF4-FFF2-40B4-BE49-F238E27FC236}">
                <a16:creationId xmlns:a16="http://schemas.microsoft.com/office/drawing/2014/main" id="{0B7A2606-A571-48ED-868A-C7084A564F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521A6704-4DB7-4421-BD26-C59F2896AD6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20" name="TextBox 19">
            <a:extLst>
              <a:ext uri="{FF2B5EF4-FFF2-40B4-BE49-F238E27FC236}">
                <a16:creationId xmlns:a16="http://schemas.microsoft.com/office/drawing/2014/main" id="{0EBD29F3-61F5-4025-9773-97211AFB1EC3}"/>
              </a:ext>
            </a:extLst>
          </p:cNvPr>
          <p:cNvSpPr txBox="1"/>
          <p:nvPr/>
        </p:nvSpPr>
        <p:spPr>
          <a:xfrm>
            <a:off x="10165558" y="794207"/>
            <a:ext cx="1556336" cy="369332"/>
          </a:xfrm>
          <a:prstGeom prst="rect">
            <a:avLst/>
          </a:prstGeom>
          <a:noFill/>
        </p:spPr>
        <p:txBody>
          <a:bodyPr wrap="square" rtlCol="0">
            <a:spAutoFit/>
          </a:bodyPr>
          <a:lstStyle/>
          <a:p>
            <a:r>
              <a:rPr lang="en-US" dirty="0"/>
              <a:t>Control Panel</a:t>
            </a:r>
          </a:p>
        </p:txBody>
      </p:sp>
      <p:sp>
        <p:nvSpPr>
          <p:cNvPr id="24" name="TextBox 23">
            <a:extLst>
              <a:ext uri="{FF2B5EF4-FFF2-40B4-BE49-F238E27FC236}">
                <a16:creationId xmlns:a16="http://schemas.microsoft.com/office/drawing/2014/main" id="{EF1E9A8F-9F0A-4B22-BE27-9CDDD4ECC9F5}"/>
              </a:ext>
            </a:extLst>
          </p:cNvPr>
          <p:cNvSpPr txBox="1"/>
          <p:nvPr/>
        </p:nvSpPr>
        <p:spPr>
          <a:xfrm>
            <a:off x="1385455" y="1197508"/>
            <a:ext cx="10336439" cy="4093428"/>
          </a:xfrm>
          <a:prstGeom prst="rect">
            <a:avLst/>
          </a:prstGeom>
          <a:noFill/>
        </p:spPr>
        <p:txBody>
          <a:bodyPr wrap="square" rtlCol="0">
            <a:spAutoFit/>
          </a:bodyPr>
          <a:lstStyle/>
          <a:p>
            <a:pPr algn="r" rtl="1"/>
            <a:r>
              <a:rPr lang="fa-IR" sz="2000" dirty="0">
                <a:cs typeface="B Nazanin" panose="00000400000000000000" pitchFamily="2" charset="-78"/>
              </a:rPr>
              <a:t>برای انجام اسکن های مختلف با </a:t>
            </a:r>
            <a:r>
              <a:rPr lang="en-US" sz="2000" dirty="0">
                <a:cs typeface="B Nazanin" panose="00000400000000000000" pitchFamily="2" charset="-78"/>
              </a:rPr>
              <a:t>BMD</a:t>
            </a:r>
            <a:r>
              <a:rPr lang="fa-IR" sz="2000" dirty="0">
                <a:cs typeface="B Nazanin" panose="00000400000000000000" pitchFamily="2" charset="-78"/>
              </a:rPr>
              <a:t> نیاز به تعیین موقعیت بیمار بر روی تخت می باشد لذا برای انجام این کار می توان از کنترل پنل دستگاه استفاده کرد. این قطعه می تواند موارد زیر کنترل کند.</a:t>
            </a:r>
          </a:p>
          <a:p>
            <a:pPr algn="r" rtl="1"/>
            <a:endParaRPr lang="fa-IR" sz="2000" dirty="0">
              <a:cs typeface="B Nazanin" panose="00000400000000000000" pitchFamily="2" charset="-78"/>
            </a:endParaRPr>
          </a:p>
          <a:p>
            <a:pPr marL="285750" indent="-285750" algn="r" rtl="1">
              <a:buFont typeface="Arial" panose="020B0604020202020204" pitchFamily="34" charset="0"/>
              <a:buChar char="•"/>
            </a:pPr>
            <a:r>
              <a:rPr lang="en-US" sz="2000" dirty="0">
                <a:cs typeface="B Nazanin" panose="00000400000000000000" pitchFamily="2" charset="-78"/>
              </a:rPr>
              <a:t>Arm Right</a:t>
            </a:r>
            <a:r>
              <a:rPr lang="fa-IR" sz="2000" dirty="0">
                <a:cs typeface="B Nazanin" panose="00000400000000000000" pitchFamily="2" charset="-78"/>
              </a:rPr>
              <a:t> : حرکت بازو به سمت راست</a:t>
            </a:r>
            <a:endParaRPr lang="en-US" sz="2000" dirty="0">
              <a:cs typeface="B Nazanin" panose="00000400000000000000" pitchFamily="2" charset="-78"/>
            </a:endParaRPr>
          </a:p>
          <a:p>
            <a:pPr marL="285750" indent="-285750" algn="r" rtl="1">
              <a:buFont typeface="Arial" panose="020B0604020202020204" pitchFamily="34" charset="0"/>
              <a:buChar char="•"/>
            </a:pPr>
            <a:r>
              <a:rPr lang="en-US" sz="2000" dirty="0">
                <a:cs typeface="B Nazanin" panose="00000400000000000000" pitchFamily="2" charset="-78"/>
              </a:rPr>
              <a:t>Arm Left</a:t>
            </a:r>
            <a:r>
              <a:rPr lang="fa-IR" sz="2000" dirty="0">
                <a:cs typeface="B Nazanin" panose="00000400000000000000" pitchFamily="2" charset="-78"/>
              </a:rPr>
              <a:t> : حرکت بازو به سمت چپ</a:t>
            </a:r>
            <a:endParaRPr lang="en-US" sz="2000" dirty="0">
              <a:cs typeface="B Nazanin" panose="00000400000000000000" pitchFamily="2" charset="-78"/>
            </a:endParaRPr>
          </a:p>
          <a:p>
            <a:pPr marL="285750" indent="-285750" algn="r" rtl="1">
              <a:buFont typeface="Arial" panose="020B0604020202020204" pitchFamily="34" charset="0"/>
              <a:buChar char="•"/>
            </a:pPr>
            <a:r>
              <a:rPr lang="en-US" sz="2000" dirty="0">
                <a:cs typeface="B Nazanin" panose="00000400000000000000" pitchFamily="2" charset="-78"/>
              </a:rPr>
              <a:t>Table In</a:t>
            </a:r>
            <a:r>
              <a:rPr lang="fa-IR" sz="2000" dirty="0">
                <a:cs typeface="B Nazanin" panose="00000400000000000000" pitchFamily="2" charset="-78"/>
              </a:rPr>
              <a:t>: حرکت تخت به داخل</a:t>
            </a:r>
            <a:endParaRPr lang="en-US" sz="2000" dirty="0">
              <a:cs typeface="B Nazanin" panose="00000400000000000000" pitchFamily="2" charset="-78"/>
            </a:endParaRPr>
          </a:p>
          <a:p>
            <a:pPr marL="285750" indent="-285750" algn="r" rtl="1">
              <a:buFont typeface="Arial" panose="020B0604020202020204" pitchFamily="34" charset="0"/>
              <a:buChar char="•"/>
            </a:pPr>
            <a:r>
              <a:rPr lang="en-US" sz="2000" dirty="0">
                <a:cs typeface="B Nazanin" panose="00000400000000000000" pitchFamily="2" charset="-78"/>
              </a:rPr>
              <a:t>Table Out</a:t>
            </a:r>
            <a:r>
              <a:rPr lang="fa-IR" sz="2000" dirty="0">
                <a:cs typeface="B Nazanin" panose="00000400000000000000" pitchFamily="2" charset="-78"/>
              </a:rPr>
              <a:t>: حرکت تخت به بیرون</a:t>
            </a:r>
            <a:endParaRPr lang="en-US" sz="2000" dirty="0">
              <a:cs typeface="B Nazanin" panose="00000400000000000000" pitchFamily="2" charset="-78"/>
            </a:endParaRPr>
          </a:p>
          <a:p>
            <a:pPr marL="285750" indent="-285750" algn="r" rtl="1">
              <a:buFont typeface="Arial" panose="020B0604020202020204" pitchFamily="34" charset="0"/>
              <a:buChar char="•"/>
            </a:pPr>
            <a:r>
              <a:rPr lang="en-US" sz="2000" dirty="0">
                <a:cs typeface="B Nazanin" panose="00000400000000000000" pitchFamily="2" charset="-78"/>
              </a:rPr>
              <a:t>Centre</a:t>
            </a:r>
            <a:r>
              <a:rPr lang="fa-IR" sz="2000" dirty="0">
                <a:cs typeface="B Nazanin" panose="00000400000000000000" pitchFamily="2" charset="-78"/>
              </a:rPr>
              <a:t>: بازو و تخت را به نقطه مرجع خود منتقل می کند </a:t>
            </a:r>
            <a:r>
              <a:rPr lang="en-US" sz="2000" dirty="0">
                <a:cs typeface="B Nazanin" panose="00000400000000000000" pitchFamily="2" charset="-78"/>
              </a:rPr>
              <a:t>Laser</a:t>
            </a:r>
            <a:endParaRPr lang="fa-IR" sz="2000" dirty="0">
              <a:cs typeface="B Nazanin" panose="00000400000000000000" pitchFamily="2" charset="-78"/>
            </a:endParaRPr>
          </a:p>
          <a:p>
            <a:pPr marL="285750" indent="-285750" algn="r" rtl="1">
              <a:buFont typeface="Arial" panose="020B0604020202020204" pitchFamily="34" charset="0"/>
              <a:buChar char="•"/>
            </a:pPr>
            <a:r>
              <a:rPr lang="fa-IR" sz="2000" dirty="0">
                <a:cs typeface="B Nazanin" panose="00000400000000000000" pitchFamily="2" charset="-78"/>
              </a:rPr>
              <a:t>: استفاده از لیزر برای تعیین محل مورد اسکن</a:t>
            </a:r>
            <a:endParaRPr lang="en-US" sz="2000" dirty="0">
              <a:cs typeface="B Nazanin" panose="00000400000000000000" pitchFamily="2" charset="-78"/>
            </a:endParaRPr>
          </a:p>
          <a:p>
            <a:pPr marL="285750" indent="-285750" algn="r" rtl="1">
              <a:buFont typeface="Arial" panose="020B0604020202020204" pitchFamily="34" charset="0"/>
              <a:buChar char="•"/>
            </a:pPr>
            <a:r>
              <a:rPr lang="en-US" sz="2000" dirty="0">
                <a:cs typeface="B Nazanin" panose="00000400000000000000" pitchFamily="2" charset="-78"/>
              </a:rPr>
              <a:t>Patient On/Off</a:t>
            </a:r>
            <a:r>
              <a:rPr lang="fa-IR" sz="2000" dirty="0">
                <a:cs typeface="B Nazanin" panose="00000400000000000000" pitchFamily="2" charset="-78"/>
              </a:rPr>
              <a:t>: از این دکمه برای کمک به بیمار به منظور دراز کشیدن بر روی تخت استفاده می شود. با زدن این دکمه بازو به نقطه پایان سمت چپ خود حرکت کرده و تخت به سمت بیرون حرکت خواهد کرد.</a:t>
            </a:r>
            <a:endParaRPr lang="en-US" sz="2000" dirty="0">
              <a:cs typeface="B Nazanin" panose="00000400000000000000" pitchFamily="2" charset="-78"/>
            </a:endParaRPr>
          </a:p>
          <a:p>
            <a:pPr marL="285750" indent="-285750" algn="r" rtl="1">
              <a:buFont typeface="Arial" panose="020B0604020202020204" pitchFamily="34" charset="0"/>
              <a:buChar char="•"/>
            </a:pPr>
            <a:r>
              <a:rPr lang="en-US" sz="2000" dirty="0">
                <a:cs typeface="B Nazanin" panose="00000400000000000000" pitchFamily="2" charset="-78"/>
              </a:rPr>
              <a:t>Emergency Stop</a:t>
            </a:r>
            <a:r>
              <a:rPr lang="fa-IR" sz="2000" dirty="0">
                <a:cs typeface="B Nazanin" panose="00000400000000000000" pitchFamily="2" charset="-78"/>
              </a:rPr>
              <a:t>: دکمه قطع موارد اضطراری</a:t>
            </a:r>
          </a:p>
          <a:p>
            <a:pPr marL="285750" indent="-285750" algn="r" rtl="1">
              <a:buFont typeface="Arial" panose="020B0604020202020204" pitchFamily="34" charset="0"/>
              <a:buChar char="•"/>
            </a:pPr>
            <a:r>
              <a:rPr lang="en-US" sz="2000" dirty="0">
                <a:cs typeface="B Nazanin" panose="00000400000000000000" pitchFamily="2" charset="-78"/>
              </a:rPr>
              <a:t>X-Ray On/Off</a:t>
            </a:r>
            <a:r>
              <a:rPr lang="fa-IR" sz="2000" dirty="0">
                <a:cs typeface="B Nazanin" panose="00000400000000000000" pitchFamily="2" charset="-78"/>
              </a:rPr>
              <a:t>: چراغ روشن و خاموش بودن اشعه</a:t>
            </a:r>
          </a:p>
        </p:txBody>
      </p:sp>
      <p:sp>
        <p:nvSpPr>
          <p:cNvPr id="13" name="TextBox 12">
            <a:extLst>
              <a:ext uri="{FF2B5EF4-FFF2-40B4-BE49-F238E27FC236}">
                <a16:creationId xmlns:a16="http://schemas.microsoft.com/office/drawing/2014/main" id="{DD0B269D-1F90-46C2-BBC0-F64978BD13A0}"/>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28837461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pic>
        <p:nvPicPr>
          <p:cNvPr id="17" name="Picture 16">
            <a:hlinkClick r:id="rId4" action="ppaction://hlinksldjump"/>
            <a:extLst>
              <a:ext uri="{FF2B5EF4-FFF2-40B4-BE49-F238E27FC236}">
                <a16:creationId xmlns:a16="http://schemas.microsoft.com/office/drawing/2014/main" id="{B15FB52A-AE50-4D1C-B553-B6B195559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8" name="Picture 17">
            <a:hlinkClick r:id="rId6" action="ppaction://hlinksldjump"/>
            <a:extLst>
              <a:ext uri="{FF2B5EF4-FFF2-40B4-BE49-F238E27FC236}">
                <a16:creationId xmlns:a16="http://schemas.microsoft.com/office/drawing/2014/main" id="{0415BBA4-7B50-457B-AB58-554720EEEB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9" name="Picture 18">
            <a:hlinkClick r:id="rId8" action="ppaction://hlinksldjump"/>
            <a:extLst>
              <a:ext uri="{FF2B5EF4-FFF2-40B4-BE49-F238E27FC236}">
                <a16:creationId xmlns:a16="http://schemas.microsoft.com/office/drawing/2014/main" id="{E83AB3B4-C2EC-4EB7-9F08-E0D0CD24D6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0" action="ppaction://hlinksldjump"/>
            <a:extLst>
              <a:ext uri="{FF2B5EF4-FFF2-40B4-BE49-F238E27FC236}">
                <a16:creationId xmlns:a16="http://schemas.microsoft.com/office/drawing/2014/main" id="{BB5B9C41-51AD-410C-BD04-0713ACA696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2" action="ppaction://hlinksldjump"/>
            <a:extLst>
              <a:ext uri="{FF2B5EF4-FFF2-40B4-BE49-F238E27FC236}">
                <a16:creationId xmlns:a16="http://schemas.microsoft.com/office/drawing/2014/main" id="{0B7A2606-A571-48ED-868A-C7084A564F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521A6704-4DB7-4421-BD26-C59F2896AD6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20" name="TextBox 19">
            <a:extLst>
              <a:ext uri="{FF2B5EF4-FFF2-40B4-BE49-F238E27FC236}">
                <a16:creationId xmlns:a16="http://schemas.microsoft.com/office/drawing/2014/main" id="{0EBD29F3-61F5-4025-9773-97211AFB1EC3}"/>
              </a:ext>
            </a:extLst>
          </p:cNvPr>
          <p:cNvSpPr txBox="1"/>
          <p:nvPr/>
        </p:nvSpPr>
        <p:spPr>
          <a:xfrm>
            <a:off x="10165558" y="794207"/>
            <a:ext cx="1556336" cy="369332"/>
          </a:xfrm>
          <a:prstGeom prst="rect">
            <a:avLst/>
          </a:prstGeom>
          <a:noFill/>
        </p:spPr>
        <p:txBody>
          <a:bodyPr wrap="square" rtlCol="0">
            <a:spAutoFit/>
          </a:bodyPr>
          <a:lstStyle/>
          <a:p>
            <a:r>
              <a:rPr lang="en-US" dirty="0"/>
              <a:t>Control Panel</a:t>
            </a:r>
          </a:p>
        </p:txBody>
      </p:sp>
      <p:sp>
        <p:nvSpPr>
          <p:cNvPr id="24" name="TextBox 23">
            <a:extLst>
              <a:ext uri="{FF2B5EF4-FFF2-40B4-BE49-F238E27FC236}">
                <a16:creationId xmlns:a16="http://schemas.microsoft.com/office/drawing/2014/main" id="{EF1E9A8F-9F0A-4B22-BE27-9CDDD4ECC9F5}"/>
              </a:ext>
            </a:extLst>
          </p:cNvPr>
          <p:cNvSpPr txBox="1"/>
          <p:nvPr/>
        </p:nvSpPr>
        <p:spPr>
          <a:xfrm>
            <a:off x="1385455" y="1197508"/>
            <a:ext cx="10336439" cy="2246769"/>
          </a:xfrm>
          <a:prstGeom prst="rect">
            <a:avLst/>
          </a:prstGeom>
          <a:noFill/>
        </p:spPr>
        <p:txBody>
          <a:bodyPr wrap="square" rtlCol="0">
            <a:spAutoFit/>
          </a:bodyPr>
          <a:lstStyle/>
          <a:p>
            <a:pPr algn="r" rtl="1"/>
            <a:r>
              <a:rPr lang="fa-IR" sz="2000" dirty="0">
                <a:cs typeface="B Nazanin" panose="00000400000000000000" pitchFamily="2" charset="-78"/>
              </a:rPr>
              <a:t>برای انجام اسکن های مختلف با </a:t>
            </a:r>
            <a:r>
              <a:rPr lang="en-US" sz="2000" dirty="0">
                <a:cs typeface="B Nazanin" panose="00000400000000000000" pitchFamily="2" charset="-78"/>
              </a:rPr>
              <a:t>BMD</a:t>
            </a:r>
            <a:r>
              <a:rPr lang="fa-IR" sz="2000" dirty="0">
                <a:cs typeface="B Nazanin" panose="00000400000000000000" pitchFamily="2" charset="-78"/>
              </a:rPr>
              <a:t> نیاز به تعیین موقعیت بیمار بر روی تخت می باشد لذا برای انجام این کار می توان از کنترل پنل دستگاه استفاده کرد. این قطعه می تواند موارد زیر کنترل کند.</a:t>
            </a:r>
          </a:p>
          <a:p>
            <a:pPr algn="r" rtl="1"/>
            <a:endParaRPr lang="fa-IR" sz="2000" dirty="0">
              <a:cs typeface="B Nazanin" panose="00000400000000000000" pitchFamily="2" charset="-78"/>
            </a:endParaRPr>
          </a:p>
          <a:p>
            <a:pPr marL="285750" indent="-285750" algn="r" rtl="1">
              <a:buFont typeface="Arial" panose="020B0604020202020204" pitchFamily="34" charset="0"/>
              <a:buChar char="•"/>
            </a:pPr>
            <a:r>
              <a:rPr lang="en-US" sz="2000" dirty="0">
                <a:cs typeface="B Nazanin" panose="00000400000000000000" pitchFamily="2" charset="-78"/>
              </a:rPr>
              <a:t>Table Lift</a:t>
            </a:r>
            <a:r>
              <a:rPr lang="fa-IR" sz="2000" dirty="0">
                <a:cs typeface="B Nazanin" panose="00000400000000000000" pitchFamily="2" charset="-78"/>
              </a:rPr>
              <a:t> :برای تعیین ارتفاع تخت</a:t>
            </a:r>
          </a:p>
          <a:p>
            <a:pPr marL="285750" indent="-285750" algn="r" rtl="1">
              <a:buFont typeface="Arial" panose="020B0604020202020204" pitchFamily="34" charset="0"/>
              <a:buChar char="•"/>
            </a:pPr>
            <a:r>
              <a:rPr lang="en-US" sz="2000" dirty="0">
                <a:cs typeface="B Nazanin" panose="00000400000000000000" pitchFamily="2" charset="-78"/>
              </a:rPr>
              <a:t>Lateral Enable</a:t>
            </a:r>
            <a:r>
              <a:rPr lang="fa-IR" sz="2000" dirty="0">
                <a:cs typeface="B Nazanin" panose="00000400000000000000" pitchFamily="2" charset="-78"/>
              </a:rPr>
              <a:t> : برای چرخش بازو</a:t>
            </a:r>
          </a:p>
          <a:p>
            <a:pPr marL="285750" indent="-285750" algn="r" rtl="1">
              <a:buFont typeface="Arial" panose="020B0604020202020204" pitchFamily="34" charset="0"/>
              <a:buChar char="•"/>
            </a:pPr>
            <a:endParaRPr lang="fa-IR" sz="2000" dirty="0">
              <a:cs typeface="B Nazanin" panose="00000400000000000000" pitchFamily="2" charset="-78"/>
            </a:endParaRPr>
          </a:p>
          <a:p>
            <a:pPr marL="285750" indent="-285750" algn="r" rtl="1">
              <a:buFont typeface="Arial" panose="020B0604020202020204" pitchFamily="34" charset="0"/>
              <a:buChar char="•"/>
            </a:pPr>
            <a:r>
              <a:rPr lang="fa-IR" sz="2000" dirty="0">
                <a:cs typeface="B Nazanin" panose="00000400000000000000" pitchFamily="2" charset="-78"/>
              </a:rPr>
              <a:t>دو دکمه بالا تنها برای دستگاه های </a:t>
            </a:r>
            <a:r>
              <a:rPr lang="en-US" sz="2000" dirty="0">
                <a:cs typeface="B Nazanin" panose="00000400000000000000" pitchFamily="2" charset="-78"/>
              </a:rPr>
              <a:t>A</a:t>
            </a:r>
            <a:r>
              <a:rPr lang="fa-IR" sz="2000" dirty="0">
                <a:cs typeface="B Nazanin" panose="00000400000000000000" pitchFamily="2" charset="-78"/>
              </a:rPr>
              <a:t> استفاده می شود و برای دیگر انواع دستگاه ها کنترل پنل فاقد این دکمه ها خواهد بود.</a:t>
            </a:r>
          </a:p>
        </p:txBody>
      </p:sp>
      <p:sp>
        <p:nvSpPr>
          <p:cNvPr id="13" name="TextBox 12">
            <a:extLst>
              <a:ext uri="{FF2B5EF4-FFF2-40B4-BE49-F238E27FC236}">
                <a16:creationId xmlns:a16="http://schemas.microsoft.com/office/drawing/2014/main" id="{AE6653B9-30D4-4D82-9CD9-84F6CF07004D}"/>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6277468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4635703" y="0"/>
            <a:ext cx="253266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Introduction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pic>
        <p:nvPicPr>
          <p:cNvPr id="17" name="Picture 16">
            <a:hlinkClick r:id="rId4" action="ppaction://hlinksldjump"/>
            <a:extLst>
              <a:ext uri="{FF2B5EF4-FFF2-40B4-BE49-F238E27FC236}">
                <a16:creationId xmlns:a16="http://schemas.microsoft.com/office/drawing/2014/main" id="{B15FB52A-AE50-4D1C-B553-B6B195559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8" name="Picture 17">
            <a:hlinkClick r:id="rId6" action="ppaction://hlinksldjump"/>
            <a:extLst>
              <a:ext uri="{FF2B5EF4-FFF2-40B4-BE49-F238E27FC236}">
                <a16:creationId xmlns:a16="http://schemas.microsoft.com/office/drawing/2014/main" id="{0415BBA4-7B50-457B-AB58-554720EEEB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9" name="Picture 18">
            <a:hlinkClick r:id="rId8" action="ppaction://hlinksldjump"/>
            <a:extLst>
              <a:ext uri="{FF2B5EF4-FFF2-40B4-BE49-F238E27FC236}">
                <a16:creationId xmlns:a16="http://schemas.microsoft.com/office/drawing/2014/main" id="{E83AB3B4-C2EC-4EB7-9F08-E0D0CD24D6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0" action="ppaction://hlinksldjump"/>
            <a:extLst>
              <a:ext uri="{FF2B5EF4-FFF2-40B4-BE49-F238E27FC236}">
                <a16:creationId xmlns:a16="http://schemas.microsoft.com/office/drawing/2014/main" id="{BB5B9C41-51AD-410C-BD04-0713ACA696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2" action="ppaction://hlinksldjump"/>
            <a:extLst>
              <a:ext uri="{FF2B5EF4-FFF2-40B4-BE49-F238E27FC236}">
                <a16:creationId xmlns:a16="http://schemas.microsoft.com/office/drawing/2014/main" id="{0B7A2606-A571-48ED-868A-C7084A564F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521A6704-4DB7-4421-BD26-C59F2896AD6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20" name="TextBox 19">
            <a:extLst>
              <a:ext uri="{FF2B5EF4-FFF2-40B4-BE49-F238E27FC236}">
                <a16:creationId xmlns:a16="http://schemas.microsoft.com/office/drawing/2014/main" id="{0EBD29F3-61F5-4025-9773-97211AFB1EC3}"/>
              </a:ext>
            </a:extLst>
          </p:cNvPr>
          <p:cNvSpPr txBox="1"/>
          <p:nvPr/>
        </p:nvSpPr>
        <p:spPr>
          <a:xfrm>
            <a:off x="10165558" y="794207"/>
            <a:ext cx="1556336" cy="369332"/>
          </a:xfrm>
          <a:prstGeom prst="rect">
            <a:avLst/>
          </a:prstGeom>
          <a:noFill/>
        </p:spPr>
        <p:txBody>
          <a:bodyPr wrap="square" rtlCol="0">
            <a:spAutoFit/>
          </a:bodyPr>
          <a:lstStyle/>
          <a:p>
            <a:r>
              <a:rPr lang="en-US" dirty="0"/>
              <a:t>Control Panel</a:t>
            </a:r>
          </a:p>
        </p:txBody>
      </p:sp>
      <p:pic>
        <p:nvPicPr>
          <p:cNvPr id="1026" name="Picture 2" descr="NHANES Body Composition Procedures Manual 2019-2020">
            <a:extLst>
              <a:ext uri="{FF2B5EF4-FFF2-40B4-BE49-F238E27FC236}">
                <a16:creationId xmlns:a16="http://schemas.microsoft.com/office/drawing/2014/main" id="{2355B5A2-AD94-470D-81D1-80800726E80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76382" y="1163539"/>
            <a:ext cx="9239236" cy="39665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260B11-C587-435E-A605-8E99EB2037B4}"/>
              </a:ext>
            </a:extLst>
          </p:cNvPr>
          <p:cNvSpPr txBox="1"/>
          <p:nvPr/>
        </p:nvSpPr>
        <p:spPr>
          <a:xfrm>
            <a:off x="1791855" y="584775"/>
            <a:ext cx="912045" cy="369332"/>
          </a:xfrm>
          <a:prstGeom prst="rect">
            <a:avLst/>
          </a:prstGeom>
          <a:noFill/>
        </p:spPr>
        <p:txBody>
          <a:bodyPr wrap="none" rtlCol="0">
            <a:spAutoFit/>
          </a:bodyPr>
          <a:lstStyle/>
          <a:p>
            <a:r>
              <a:rPr lang="en-US" dirty="0"/>
              <a:t>Table In</a:t>
            </a:r>
          </a:p>
        </p:txBody>
      </p:sp>
      <p:sp>
        <p:nvSpPr>
          <p:cNvPr id="15" name="TextBox 14">
            <a:extLst>
              <a:ext uri="{FF2B5EF4-FFF2-40B4-BE49-F238E27FC236}">
                <a16:creationId xmlns:a16="http://schemas.microsoft.com/office/drawing/2014/main" id="{A0595397-D8BD-4791-9508-45B330E9C438}"/>
              </a:ext>
            </a:extLst>
          </p:cNvPr>
          <p:cNvSpPr txBox="1"/>
          <p:nvPr/>
        </p:nvSpPr>
        <p:spPr>
          <a:xfrm>
            <a:off x="2549237" y="5346486"/>
            <a:ext cx="1083566" cy="369332"/>
          </a:xfrm>
          <a:prstGeom prst="rect">
            <a:avLst/>
          </a:prstGeom>
          <a:noFill/>
        </p:spPr>
        <p:txBody>
          <a:bodyPr wrap="none" rtlCol="0">
            <a:spAutoFit/>
          </a:bodyPr>
          <a:lstStyle/>
          <a:p>
            <a:r>
              <a:rPr lang="en-US" dirty="0"/>
              <a:t>Table Out</a:t>
            </a:r>
          </a:p>
        </p:txBody>
      </p:sp>
      <p:sp>
        <p:nvSpPr>
          <p:cNvPr id="16" name="TextBox 15">
            <a:extLst>
              <a:ext uri="{FF2B5EF4-FFF2-40B4-BE49-F238E27FC236}">
                <a16:creationId xmlns:a16="http://schemas.microsoft.com/office/drawing/2014/main" id="{9B2C6CF9-6FEC-4F0E-865C-71562EC87D90}"/>
              </a:ext>
            </a:extLst>
          </p:cNvPr>
          <p:cNvSpPr txBox="1"/>
          <p:nvPr/>
        </p:nvSpPr>
        <p:spPr>
          <a:xfrm>
            <a:off x="4054764" y="5412768"/>
            <a:ext cx="1118704" cy="369332"/>
          </a:xfrm>
          <a:prstGeom prst="rect">
            <a:avLst/>
          </a:prstGeom>
          <a:noFill/>
        </p:spPr>
        <p:txBody>
          <a:bodyPr wrap="none" rtlCol="0">
            <a:spAutoFit/>
          </a:bodyPr>
          <a:lstStyle/>
          <a:p>
            <a:r>
              <a:rPr lang="en-US" dirty="0"/>
              <a:t>Arm Right</a:t>
            </a:r>
          </a:p>
        </p:txBody>
      </p:sp>
      <p:sp>
        <p:nvSpPr>
          <p:cNvPr id="22" name="TextBox 21">
            <a:extLst>
              <a:ext uri="{FF2B5EF4-FFF2-40B4-BE49-F238E27FC236}">
                <a16:creationId xmlns:a16="http://schemas.microsoft.com/office/drawing/2014/main" id="{BC41D14B-9C00-49CB-B866-0E2F01F45469}"/>
              </a:ext>
            </a:extLst>
          </p:cNvPr>
          <p:cNvSpPr txBox="1"/>
          <p:nvPr/>
        </p:nvSpPr>
        <p:spPr>
          <a:xfrm>
            <a:off x="324121" y="4994405"/>
            <a:ext cx="993734" cy="369332"/>
          </a:xfrm>
          <a:prstGeom prst="rect">
            <a:avLst/>
          </a:prstGeom>
          <a:noFill/>
        </p:spPr>
        <p:txBody>
          <a:bodyPr wrap="none" rtlCol="0">
            <a:spAutoFit/>
          </a:bodyPr>
          <a:lstStyle/>
          <a:p>
            <a:r>
              <a:rPr lang="en-US" dirty="0"/>
              <a:t>Arm Left</a:t>
            </a:r>
          </a:p>
        </p:txBody>
      </p:sp>
      <p:sp>
        <p:nvSpPr>
          <p:cNvPr id="26" name="TextBox 25">
            <a:extLst>
              <a:ext uri="{FF2B5EF4-FFF2-40B4-BE49-F238E27FC236}">
                <a16:creationId xmlns:a16="http://schemas.microsoft.com/office/drawing/2014/main" id="{E9952C4F-9091-48B8-918C-346F9B98B9FC}"/>
              </a:ext>
            </a:extLst>
          </p:cNvPr>
          <p:cNvSpPr txBox="1"/>
          <p:nvPr/>
        </p:nvSpPr>
        <p:spPr>
          <a:xfrm>
            <a:off x="5217131" y="5394134"/>
            <a:ext cx="812723" cy="369332"/>
          </a:xfrm>
          <a:prstGeom prst="rect">
            <a:avLst/>
          </a:prstGeom>
          <a:noFill/>
        </p:spPr>
        <p:txBody>
          <a:bodyPr wrap="none" rtlCol="0">
            <a:spAutoFit/>
          </a:bodyPr>
          <a:lstStyle/>
          <a:p>
            <a:r>
              <a:rPr lang="en-US" dirty="0"/>
              <a:t>Centre</a:t>
            </a:r>
          </a:p>
        </p:txBody>
      </p:sp>
      <p:sp>
        <p:nvSpPr>
          <p:cNvPr id="27" name="TextBox 26">
            <a:extLst>
              <a:ext uri="{FF2B5EF4-FFF2-40B4-BE49-F238E27FC236}">
                <a16:creationId xmlns:a16="http://schemas.microsoft.com/office/drawing/2014/main" id="{67C7B7BB-97E8-4B8C-8E78-305BA42694D7}"/>
              </a:ext>
            </a:extLst>
          </p:cNvPr>
          <p:cNvSpPr txBox="1"/>
          <p:nvPr/>
        </p:nvSpPr>
        <p:spPr>
          <a:xfrm>
            <a:off x="6569775" y="5433547"/>
            <a:ext cx="714234" cy="369332"/>
          </a:xfrm>
          <a:prstGeom prst="rect">
            <a:avLst/>
          </a:prstGeom>
          <a:noFill/>
        </p:spPr>
        <p:txBody>
          <a:bodyPr wrap="none" rtlCol="0">
            <a:spAutoFit/>
          </a:bodyPr>
          <a:lstStyle/>
          <a:p>
            <a:r>
              <a:rPr lang="en-US" dirty="0"/>
              <a:t>X-ray </a:t>
            </a:r>
          </a:p>
        </p:txBody>
      </p:sp>
      <p:sp>
        <p:nvSpPr>
          <p:cNvPr id="28" name="TextBox 27">
            <a:extLst>
              <a:ext uri="{FF2B5EF4-FFF2-40B4-BE49-F238E27FC236}">
                <a16:creationId xmlns:a16="http://schemas.microsoft.com/office/drawing/2014/main" id="{0875C3BB-E493-4AAD-8E96-E23604072B61}"/>
              </a:ext>
            </a:extLst>
          </p:cNvPr>
          <p:cNvSpPr txBox="1"/>
          <p:nvPr/>
        </p:nvSpPr>
        <p:spPr>
          <a:xfrm>
            <a:off x="7881339" y="545770"/>
            <a:ext cx="1030667" cy="369332"/>
          </a:xfrm>
          <a:prstGeom prst="rect">
            <a:avLst/>
          </a:prstGeom>
          <a:noFill/>
        </p:spPr>
        <p:txBody>
          <a:bodyPr wrap="none" rtlCol="0">
            <a:spAutoFit/>
          </a:bodyPr>
          <a:lstStyle/>
          <a:p>
            <a:r>
              <a:rPr lang="en-US" dirty="0"/>
              <a:t>Table Lift</a:t>
            </a:r>
          </a:p>
        </p:txBody>
      </p:sp>
      <p:sp>
        <p:nvSpPr>
          <p:cNvPr id="29" name="TextBox 28">
            <a:extLst>
              <a:ext uri="{FF2B5EF4-FFF2-40B4-BE49-F238E27FC236}">
                <a16:creationId xmlns:a16="http://schemas.microsoft.com/office/drawing/2014/main" id="{6949868B-59D8-43C7-A9DB-22EA50BAF7D9}"/>
              </a:ext>
            </a:extLst>
          </p:cNvPr>
          <p:cNvSpPr txBox="1"/>
          <p:nvPr/>
        </p:nvSpPr>
        <p:spPr>
          <a:xfrm>
            <a:off x="10943726" y="2769045"/>
            <a:ext cx="1272849" cy="646331"/>
          </a:xfrm>
          <a:prstGeom prst="rect">
            <a:avLst/>
          </a:prstGeom>
          <a:noFill/>
        </p:spPr>
        <p:txBody>
          <a:bodyPr wrap="none" rtlCol="0">
            <a:spAutoFit/>
          </a:bodyPr>
          <a:lstStyle/>
          <a:p>
            <a:r>
              <a:rPr lang="en-US" dirty="0"/>
              <a:t>Emergency </a:t>
            </a:r>
          </a:p>
          <a:p>
            <a:r>
              <a:rPr lang="en-US" dirty="0"/>
              <a:t>Stop</a:t>
            </a:r>
          </a:p>
        </p:txBody>
      </p:sp>
      <p:sp>
        <p:nvSpPr>
          <p:cNvPr id="30" name="TextBox 29">
            <a:extLst>
              <a:ext uri="{FF2B5EF4-FFF2-40B4-BE49-F238E27FC236}">
                <a16:creationId xmlns:a16="http://schemas.microsoft.com/office/drawing/2014/main" id="{9DDC58C7-934F-48CF-9470-E688AAFD1F88}"/>
              </a:ext>
            </a:extLst>
          </p:cNvPr>
          <p:cNvSpPr txBox="1"/>
          <p:nvPr/>
        </p:nvSpPr>
        <p:spPr>
          <a:xfrm>
            <a:off x="4808238" y="633806"/>
            <a:ext cx="1678473" cy="369332"/>
          </a:xfrm>
          <a:prstGeom prst="rect">
            <a:avLst/>
          </a:prstGeom>
          <a:noFill/>
        </p:spPr>
        <p:txBody>
          <a:bodyPr wrap="none" rtlCol="0">
            <a:spAutoFit/>
          </a:bodyPr>
          <a:lstStyle/>
          <a:p>
            <a:r>
              <a:rPr lang="en-US" dirty="0" err="1"/>
              <a:t>Pantient</a:t>
            </a:r>
            <a:r>
              <a:rPr lang="en-US" dirty="0"/>
              <a:t> On/Off</a:t>
            </a:r>
          </a:p>
        </p:txBody>
      </p:sp>
      <p:sp>
        <p:nvSpPr>
          <p:cNvPr id="31" name="TextBox 30">
            <a:extLst>
              <a:ext uri="{FF2B5EF4-FFF2-40B4-BE49-F238E27FC236}">
                <a16:creationId xmlns:a16="http://schemas.microsoft.com/office/drawing/2014/main" id="{C8220D04-443E-48D7-BAEE-FD555277D9FC}"/>
              </a:ext>
            </a:extLst>
          </p:cNvPr>
          <p:cNvSpPr txBox="1"/>
          <p:nvPr/>
        </p:nvSpPr>
        <p:spPr>
          <a:xfrm>
            <a:off x="5689638" y="6059586"/>
            <a:ext cx="1507400" cy="369332"/>
          </a:xfrm>
          <a:prstGeom prst="rect">
            <a:avLst/>
          </a:prstGeom>
          <a:noFill/>
        </p:spPr>
        <p:txBody>
          <a:bodyPr wrap="none" rtlCol="0">
            <a:spAutoFit/>
          </a:bodyPr>
          <a:lstStyle/>
          <a:p>
            <a:r>
              <a:rPr lang="en-US" dirty="0"/>
              <a:t>Lateral Enable</a:t>
            </a:r>
          </a:p>
        </p:txBody>
      </p:sp>
      <p:cxnSp>
        <p:nvCxnSpPr>
          <p:cNvPr id="7" name="Straight Arrow Connector 6">
            <a:extLst>
              <a:ext uri="{FF2B5EF4-FFF2-40B4-BE49-F238E27FC236}">
                <a16:creationId xmlns:a16="http://schemas.microsoft.com/office/drawing/2014/main" id="{2942D5D4-ED83-4F92-9BC5-53097354F605}"/>
              </a:ext>
            </a:extLst>
          </p:cNvPr>
          <p:cNvCxnSpPr>
            <a:stCxn id="22" idx="0"/>
          </p:cNvCxnSpPr>
          <p:nvPr/>
        </p:nvCxnSpPr>
        <p:spPr>
          <a:xfrm flipV="1">
            <a:off x="820988" y="3427133"/>
            <a:ext cx="1164830" cy="1567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A029055-8896-4D1E-B646-9775FE63A451}"/>
              </a:ext>
            </a:extLst>
          </p:cNvPr>
          <p:cNvCxnSpPr>
            <a:stCxn id="3" idx="2"/>
          </p:cNvCxnSpPr>
          <p:nvPr/>
        </p:nvCxnSpPr>
        <p:spPr>
          <a:xfrm>
            <a:off x="2247878" y="954107"/>
            <a:ext cx="661577" cy="909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053FDFA-0946-47DE-B34F-E3BE90D1F6C3}"/>
              </a:ext>
            </a:extLst>
          </p:cNvPr>
          <p:cNvCxnSpPr/>
          <p:nvPr/>
        </p:nvCxnSpPr>
        <p:spPr>
          <a:xfrm flipH="1" flipV="1">
            <a:off x="3070425" y="4210769"/>
            <a:ext cx="106884" cy="1222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1727F98-A28F-4FE1-B69E-DA8BA4C94796}"/>
              </a:ext>
            </a:extLst>
          </p:cNvPr>
          <p:cNvCxnSpPr/>
          <p:nvPr/>
        </p:nvCxnSpPr>
        <p:spPr>
          <a:xfrm flipH="1" flipV="1">
            <a:off x="3979491" y="3260436"/>
            <a:ext cx="298023" cy="2173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2D80F77-8171-46B5-A96F-16E0D9D2B51F}"/>
              </a:ext>
            </a:extLst>
          </p:cNvPr>
          <p:cNvCxnSpPr/>
          <p:nvPr/>
        </p:nvCxnSpPr>
        <p:spPr>
          <a:xfrm flipH="1" flipV="1">
            <a:off x="5226846" y="4210769"/>
            <a:ext cx="208986" cy="1288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D61645E-F4BB-4EFF-BCD1-F09CCAF1203A}"/>
              </a:ext>
            </a:extLst>
          </p:cNvPr>
          <p:cNvCxnSpPr/>
          <p:nvPr/>
        </p:nvCxnSpPr>
        <p:spPr>
          <a:xfrm flipH="1">
            <a:off x="5217131" y="947093"/>
            <a:ext cx="121804" cy="1232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4C5944C-6856-4120-9314-6A65C9E38C60}"/>
              </a:ext>
            </a:extLst>
          </p:cNvPr>
          <p:cNvCxnSpPr/>
          <p:nvPr/>
        </p:nvCxnSpPr>
        <p:spPr>
          <a:xfrm flipV="1">
            <a:off x="6751634" y="3701453"/>
            <a:ext cx="445404" cy="1797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6DA369C-AB82-4119-80BB-9E169F03AB18}"/>
              </a:ext>
            </a:extLst>
          </p:cNvPr>
          <p:cNvCxnSpPr/>
          <p:nvPr/>
        </p:nvCxnSpPr>
        <p:spPr>
          <a:xfrm flipV="1">
            <a:off x="6188381" y="3701453"/>
            <a:ext cx="79429" cy="2404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B2221CC-1E1E-4320-9AAA-E184F20FC3CB}"/>
              </a:ext>
            </a:extLst>
          </p:cNvPr>
          <p:cNvCxnSpPr/>
          <p:nvPr/>
        </p:nvCxnSpPr>
        <p:spPr>
          <a:xfrm>
            <a:off x="8395491" y="794207"/>
            <a:ext cx="0" cy="1891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FEB1A90-BAF2-4C12-A91C-8D57E7E1B793}"/>
              </a:ext>
            </a:extLst>
          </p:cNvPr>
          <p:cNvCxnSpPr/>
          <p:nvPr/>
        </p:nvCxnSpPr>
        <p:spPr>
          <a:xfrm flipH="1">
            <a:off x="10165558" y="3260436"/>
            <a:ext cx="7781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1730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4829666" y="901929"/>
            <a:ext cx="7221187" cy="523220"/>
          </a:xfrm>
          <a:prstGeom prst="rect">
            <a:avLst/>
          </a:prstGeom>
          <a:noFill/>
        </p:spPr>
        <p:txBody>
          <a:bodyPr wrap="square" rtlCol="0">
            <a:spAutoFit/>
          </a:bodyPr>
          <a:lstStyle/>
          <a:p>
            <a:pPr algn="r" rtl="1"/>
            <a:r>
              <a:rPr lang="fa-IR" sz="2800" b="1" dirty="0">
                <a:latin typeface="Times New Roman" panose="02020603050405020304" pitchFamily="18" charset="0"/>
                <a:cs typeface="B Nazanin" panose="00000400000000000000" pitchFamily="2" charset="-78"/>
              </a:rPr>
              <a:t>انواع دستگاه تراکم استخوان</a:t>
            </a:r>
            <a:endParaRPr lang="en-US" sz="2800" b="1" dirty="0">
              <a:latin typeface="Times New Roman" panose="02020603050405020304" pitchFamily="18" charset="0"/>
              <a:cs typeface="B Nazanin" panose="00000400000000000000" pitchFamily="2" charset="-78"/>
            </a:endParaRPr>
          </a:p>
        </p:txBody>
      </p:sp>
      <p:pic>
        <p:nvPicPr>
          <p:cNvPr id="13" name="Picture 12">
            <a:hlinkClick r:id="rId4" action="ppaction://hlinksldjump"/>
            <a:extLst>
              <a:ext uri="{FF2B5EF4-FFF2-40B4-BE49-F238E27FC236}">
                <a16:creationId xmlns:a16="http://schemas.microsoft.com/office/drawing/2014/main" id="{36CAFD04-F9F0-463A-AADA-645B6FF706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5" name="Picture 14">
            <a:hlinkClick r:id="rId6" action="ppaction://hlinksldjump"/>
            <a:extLst>
              <a:ext uri="{FF2B5EF4-FFF2-40B4-BE49-F238E27FC236}">
                <a16:creationId xmlns:a16="http://schemas.microsoft.com/office/drawing/2014/main" id="{FC0E6AA3-DC66-4A41-BC1D-AD209EEF76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7" name="Picture 16">
            <a:hlinkClick r:id="rId8" action="ppaction://hlinksldjump"/>
            <a:extLst>
              <a:ext uri="{FF2B5EF4-FFF2-40B4-BE49-F238E27FC236}">
                <a16:creationId xmlns:a16="http://schemas.microsoft.com/office/drawing/2014/main" id="{F1C43F13-944F-4E9C-94C7-A01DBDF543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8" name="Picture 17">
            <a:hlinkClick r:id="rId10" action="ppaction://hlinksldjump"/>
            <a:extLst>
              <a:ext uri="{FF2B5EF4-FFF2-40B4-BE49-F238E27FC236}">
                <a16:creationId xmlns:a16="http://schemas.microsoft.com/office/drawing/2014/main" id="{A2F1544E-4B1D-4F6B-8343-A9BBB77B38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9" name="Picture 18">
            <a:hlinkClick r:id="rId12" action="ppaction://hlinksldjump"/>
            <a:extLst>
              <a:ext uri="{FF2B5EF4-FFF2-40B4-BE49-F238E27FC236}">
                <a16:creationId xmlns:a16="http://schemas.microsoft.com/office/drawing/2014/main" id="{AA7B666E-8A79-459E-A752-6AC0C6A495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1" name="Picture 20">
            <a:extLst>
              <a:ext uri="{FF2B5EF4-FFF2-40B4-BE49-F238E27FC236}">
                <a16:creationId xmlns:a16="http://schemas.microsoft.com/office/drawing/2014/main" id="{C4E54557-56EE-44DC-8736-81F95912DCE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FD3D5F7E-8ABB-4CA9-BDD2-604DF69A73DD}"/>
              </a:ext>
            </a:extLst>
          </p:cNvPr>
          <p:cNvSpPr txBox="1"/>
          <p:nvPr/>
        </p:nvSpPr>
        <p:spPr>
          <a:xfrm>
            <a:off x="1101213" y="1519970"/>
            <a:ext cx="10949639" cy="3539430"/>
          </a:xfrm>
          <a:prstGeom prst="rect">
            <a:avLst/>
          </a:prstGeom>
          <a:noFill/>
        </p:spPr>
        <p:txBody>
          <a:bodyPr wrap="square" rtlCol="0">
            <a:spAutoFit/>
          </a:bodyPr>
          <a:lstStyle/>
          <a:p>
            <a:pPr marL="457200" indent="-457200" algn="r" rtl="1">
              <a:buFont typeface="Wingdings" panose="05000000000000000000" pitchFamily="2" charset="2"/>
              <a:buChar char="Ø"/>
            </a:pPr>
            <a:r>
              <a:rPr lang="en-US" sz="2800" b="1" dirty="0">
                <a:latin typeface="Times New Roman" panose="02020603050405020304" pitchFamily="18" charset="0"/>
                <a:cs typeface="B Nazanin" panose="00000400000000000000" pitchFamily="2" charset="-78"/>
              </a:rPr>
              <a:t>BMD  C </a:t>
            </a:r>
            <a:r>
              <a:rPr lang="fa-IR" sz="2800" b="1" dirty="0">
                <a:latin typeface="Times New Roman" panose="02020603050405020304" pitchFamily="18" charset="0"/>
                <a:cs typeface="B Nazanin" panose="00000400000000000000" pitchFamily="2" charset="-78"/>
              </a:rPr>
              <a:t>: </a:t>
            </a:r>
            <a:r>
              <a:rPr lang="fa-IR" sz="2800" dirty="0">
                <a:latin typeface="Times New Roman" panose="02020603050405020304" pitchFamily="18" charset="0"/>
                <a:cs typeface="B Nazanin" panose="00000400000000000000" pitchFamily="2" charset="-78"/>
              </a:rPr>
              <a:t>تخت قابلیت حرکت در محور </a:t>
            </a:r>
            <a:r>
              <a:rPr lang="en-US" sz="2800" dirty="0">
                <a:latin typeface="Times New Roman" panose="02020603050405020304" pitchFamily="18" charset="0"/>
                <a:cs typeface="B Nazanin" panose="00000400000000000000" pitchFamily="2" charset="-78"/>
              </a:rPr>
              <a:t>Y</a:t>
            </a:r>
            <a:r>
              <a:rPr lang="fa-IR" sz="2800" dirty="0">
                <a:latin typeface="Times New Roman" panose="02020603050405020304" pitchFamily="18" charset="0"/>
                <a:cs typeface="B Nazanin" panose="00000400000000000000" pitchFamily="2" charset="-78"/>
              </a:rPr>
              <a:t> را ندارد و دستگاه دارای </a:t>
            </a:r>
            <a:r>
              <a:rPr lang="en-US" sz="2800" dirty="0">
                <a:latin typeface="Times New Roman" panose="02020603050405020304" pitchFamily="18" charset="0"/>
                <a:cs typeface="B Nazanin" panose="00000400000000000000" pitchFamily="2" charset="-78"/>
              </a:rPr>
              <a:t>Aperture</a:t>
            </a:r>
            <a:r>
              <a:rPr lang="fa-IR" sz="2800" dirty="0">
                <a:latin typeface="Times New Roman" panose="02020603050405020304" pitchFamily="18" charset="0"/>
                <a:cs typeface="B Nazanin" panose="00000400000000000000" pitchFamily="2" charset="-78"/>
              </a:rPr>
              <a:t> می باشد.</a:t>
            </a:r>
          </a:p>
          <a:p>
            <a:pPr marL="457200" indent="-457200" algn="r" rtl="1">
              <a:buFont typeface="Wingdings" panose="05000000000000000000" pitchFamily="2" charset="2"/>
              <a:buChar char="Ø"/>
            </a:pPr>
            <a:r>
              <a:rPr lang="en-US" sz="2800" b="1" dirty="0">
                <a:latin typeface="Times New Roman" panose="02020603050405020304" pitchFamily="18" charset="0"/>
                <a:cs typeface="B Nazanin" panose="00000400000000000000" pitchFamily="2" charset="-78"/>
              </a:rPr>
              <a:t>BMD Ci </a:t>
            </a:r>
            <a:r>
              <a:rPr lang="fa-IR" sz="2800" b="1" dirty="0">
                <a:latin typeface="Times New Roman" panose="02020603050405020304" pitchFamily="18" charset="0"/>
                <a:cs typeface="B Nazanin" panose="00000400000000000000" pitchFamily="2" charset="-78"/>
              </a:rPr>
              <a:t>: </a:t>
            </a:r>
            <a:r>
              <a:rPr lang="fa-IR" sz="2800" dirty="0">
                <a:latin typeface="Times New Roman" panose="02020603050405020304" pitchFamily="18" charset="0"/>
                <a:cs typeface="B Nazanin" panose="00000400000000000000" pitchFamily="2" charset="-78"/>
              </a:rPr>
              <a:t>تخت قابلیت حرکت در محور </a:t>
            </a:r>
            <a:r>
              <a:rPr lang="en-US" sz="2800" dirty="0">
                <a:latin typeface="Times New Roman" panose="02020603050405020304" pitchFamily="18" charset="0"/>
                <a:cs typeface="B Nazanin" panose="00000400000000000000" pitchFamily="2" charset="-78"/>
              </a:rPr>
              <a:t>Y</a:t>
            </a:r>
            <a:r>
              <a:rPr lang="fa-IR" sz="2800" dirty="0">
                <a:latin typeface="Times New Roman" panose="02020603050405020304" pitchFamily="18" charset="0"/>
                <a:cs typeface="B Nazanin" panose="00000400000000000000" pitchFamily="2" charset="-78"/>
              </a:rPr>
              <a:t> را ندارد و دستگاه دارای </a:t>
            </a:r>
            <a:r>
              <a:rPr lang="en-US" sz="2800" dirty="0">
                <a:latin typeface="Times New Roman" panose="02020603050405020304" pitchFamily="18" charset="0"/>
                <a:cs typeface="B Nazanin" panose="00000400000000000000" pitchFamily="2" charset="-78"/>
              </a:rPr>
              <a:t>Aperture</a:t>
            </a:r>
            <a:r>
              <a:rPr lang="fa-IR" sz="2800" dirty="0">
                <a:latin typeface="Times New Roman" panose="02020603050405020304" pitchFamily="18" charset="0"/>
                <a:cs typeface="B Nazanin" panose="00000400000000000000" pitchFamily="2" charset="-78"/>
              </a:rPr>
              <a:t> </a:t>
            </a:r>
            <a:r>
              <a:rPr lang="fa-IR" sz="2800" dirty="0" err="1">
                <a:latin typeface="Times New Roman" panose="02020603050405020304" pitchFamily="18" charset="0"/>
                <a:cs typeface="B Nazanin" panose="00000400000000000000" pitchFamily="2" charset="-78"/>
              </a:rPr>
              <a:t>نمی</a:t>
            </a:r>
            <a:r>
              <a:rPr lang="fa-IR" sz="2800" dirty="0">
                <a:latin typeface="Times New Roman" panose="02020603050405020304" pitchFamily="18" charset="0"/>
                <a:cs typeface="B Nazanin" panose="00000400000000000000" pitchFamily="2" charset="-78"/>
              </a:rPr>
              <a:t> باشد.</a:t>
            </a:r>
          </a:p>
          <a:p>
            <a:pPr marL="457200" indent="-457200" algn="r" rtl="1">
              <a:buFont typeface="Wingdings" panose="05000000000000000000" pitchFamily="2" charset="2"/>
              <a:buChar char="Ø"/>
            </a:pPr>
            <a:r>
              <a:rPr lang="en-US" sz="2800" b="1" dirty="0">
                <a:latin typeface="Times New Roman" panose="02020603050405020304" pitchFamily="18" charset="0"/>
                <a:cs typeface="B Nazanin" panose="00000400000000000000" pitchFamily="2" charset="-78"/>
              </a:rPr>
              <a:t>BMD W </a:t>
            </a:r>
            <a:r>
              <a:rPr lang="fa-IR" sz="2800" b="1" dirty="0">
                <a:latin typeface="Times New Roman" panose="02020603050405020304" pitchFamily="18" charset="0"/>
                <a:cs typeface="B Nazanin" panose="00000400000000000000" pitchFamily="2" charset="-78"/>
              </a:rPr>
              <a:t>: </a:t>
            </a:r>
            <a:r>
              <a:rPr lang="fa-IR" sz="2800" dirty="0">
                <a:latin typeface="Times New Roman" panose="02020603050405020304" pitchFamily="18" charset="0"/>
                <a:cs typeface="B Nazanin" panose="00000400000000000000" pitchFamily="2" charset="-78"/>
              </a:rPr>
              <a:t>تخت قابلیت حرکت در محور </a:t>
            </a:r>
            <a:r>
              <a:rPr lang="en-US" sz="2800" dirty="0">
                <a:latin typeface="Times New Roman" panose="02020603050405020304" pitchFamily="18" charset="0"/>
                <a:cs typeface="B Nazanin" panose="00000400000000000000" pitchFamily="2" charset="-78"/>
              </a:rPr>
              <a:t>Y</a:t>
            </a:r>
            <a:r>
              <a:rPr lang="fa-IR" sz="2800" dirty="0">
                <a:latin typeface="Times New Roman" panose="02020603050405020304" pitchFamily="18" charset="0"/>
                <a:cs typeface="B Nazanin" panose="00000400000000000000" pitchFamily="2" charset="-78"/>
              </a:rPr>
              <a:t> را دارد و دستگاه دارای </a:t>
            </a:r>
            <a:r>
              <a:rPr lang="en-US" sz="2800" dirty="0">
                <a:latin typeface="Times New Roman" panose="02020603050405020304" pitchFamily="18" charset="0"/>
                <a:cs typeface="B Nazanin" panose="00000400000000000000" pitchFamily="2" charset="-78"/>
              </a:rPr>
              <a:t>Aperture</a:t>
            </a:r>
            <a:r>
              <a:rPr lang="fa-IR" sz="2800" dirty="0">
                <a:latin typeface="Times New Roman" panose="02020603050405020304" pitchFamily="18" charset="0"/>
                <a:cs typeface="B Nazanin" panose="00000400000000000000" pitchFamily="2" charset="-78"/>
              </a:rPr>
              <a:t> می باشد.</a:t>
            </a:r>
          </a:p>
          <a:p>
            <a:pPr marL="457200" indent="-457200" algn="r" rtl="1">
              <a:buFont typeface="Wingdings" panose="05000000000000000000" pitchFamily="2" charset="2"/>
              <a:buChar char="Ø"/>
            </a:pPr>
            <a:r>
              <a:rPr lang="en-US" sz="2800" b="1" dirty="0">
                <a:latin typeface="Times New Roman" panose="02020603050405020304" pitchFamily="18" charset="0"/>
                <a:cs typeface="B Nazanin" panose="00000400000000000000" pitchFamily="2" charset="-78"/>
              </a:rPr>
              <a:t>BMD Wi </a:t>
            </a:r>
            <a:r>
              <a:rPr lang="fa-IR" sz="2800" b="1" dirty="0">
                <a:latin typeface="Times New Roman" panose="02020603050405020304" pitchFamily="18" charset="0"/>
                <a:cs typeface="B Nazanin" panose="00000400000000000000" pitchFamily="2" charset="-78"/>
              </a:rPr>
              <a:t>: </a:t>
            </a:r>
            <a:r>
              <a:rPr lang="fa-IR" sz="2800" dirty="0">
                <a:latin typeface="Times New Roman" panose="02020603050405020304" pitchFamily="18" charset="0"/>
                <a:cs typeface="B Nazanin" panose="00000400000000000000" pitchFamily="2" charset="-78"/>
              </a:rPr>
              <a:t>تخت قابلیت حرکت در محور </a:t>
            </a:r>
            <a:r>
              <a:rPr lang="en-US" sz="2800" dirty="0">
                <a:latin typeface="Times New Roman" panose="02020603050405020304" pitchFamily="18" charset="0"/>
                <a:cs typeface="B Nazanin" panose="00000400000000000000" pitchFamily="2" charset="-78"/>
              </a:rPr>
              <a:t>Y</a:t>
            </a:r>
            <a:r>
              <a:rPr lang="fa-IR" sz="2800" dirty="0">
                <a:latin typeface="Times New Roman" panose="02020603050405020304" pitchFamily="18" charset="0"/>
                <a:cs typeface="B Nazanin" panose="00000400000000000000" pitchFamily="2" charset="-78"/>
              </a:rPr>
              <a:t> را دارد و دستگاه دارای </a:t>
            </a:r>
            <a:r>
              <a:rPr lang="en-US" sz="2800" dirty="0">
                <a:latin typeface="Times New Roman" panose="02020603050405020304" pitchFamily="18" charset="0"/>
                <a:cs typeface="B Nazanin" panose="00000400000000000000" pitchFamily="2" charset="-78"/>
              </a:rPr>
              <a:t>Aperture</a:t>
            </a:r>
            <a:r>
              <a:rPr lang="fa-IR" sz="2800" dirty="0">
                <a:latin typeface="Times New Roman" panose="02020603050405020304" pitchFamily="18" charset="0"/>
                <a:cs typeface="B Nazanin" panose="00000400000000000000" pitchFamily="2" charset="-78"/>
              </a:rPr>
              <a:t> </a:t>
            </a:r>
            <a:r>
              <a:rPr lang="fa-IR" sz="2800" dirty="0" err="1">
                <a:latin typeface="Times New Roman" panose="02020603050405020304" pitchFamily="18" charset="0"/>
                <a:cs typeface="B Nazanin" panose="00000400000000000000" pitchFamily="2" charset="-78"/>
              </a:rPr>
              <a:t>نمی</a:t>
            </a:r>
            <a:r>
              <a:rPr lang="fa-IR" sz="2800" dirty="0">
                <a:latin typeface="Times New Roman" panose="02020603050405020304" pitchFamily="18" charset="0"/>
                <a:cs typeface="B Nazanin" panose="00000400000000000000" pitchFamily="2" charset="-78"/>
              </a:rPr>
              <a:t> باشد.</a:t>
            </a:r>
          </a:p>
          <a:p>
            <a:pPr marL="457200" indent="-457200" algn="r" rtl="1">
              <a:buFont typeface="Wingdings" panose="05000000000000000000" pitchFamily="2" charset="2"/>
              <a:buChar char="Ø"/>
            </a:pPr>
            <a:r>
              <a:rPr lang="en-US" sz="2800" b="1" dirty="0">
                <a:latin typeface="Times New Roman" panose="02020603050405020304" pitchFamily="18" charset="0"/>
                <a:cs typeface="B Nazanin" panose="00000400000000000000" pitchFamily="2" charset="-78"/>
              </a:rPr>
              <a:t>BMD A </a:t>
            </a:r>
            <a:r>
              <a:rPr lang="fa-IR" sz="2800" b="1" dirty="0">
                <a:latin typeface="Times New Roman" panose="02020603050405020304" pitchFamily="18" charset="0"/>
                <a:cs typeface="B Nazanin" panose="00000400000000000000" pitchFamily="2" charset="-78"/>
              </a:rPr>
              <a:t>: </a:t>
            </a:r>
            <a:r>
              <a:rPr lang="fa-IR" sz="2800" dirty="0">
                <a:latin typeface="Times New Roman" panose="02020603050405020304" pitchFamily="18" charset="0"/>
                <a:cs typeface="B Nazanin" panose="00000400000000000000" pitchFamily="2" charset="-78"/>
              </a:rPr>
              <a:t>بازو قابلیت چرخش در محور </a:t>
            </a:r>
            <a:r>
              <a:rPr lang="en-US" sz="2800" dirty="0">
                <a:latin typeface="Times New Roman" panose="02020603050405020304" pitchFamily="18" charset="0"/>
                <a:cs typeface="B Nazanin" panose="00000400000000000000" pitchFamily="2" charset="-78"/>
              </a:rPr>
              <a:t>R</a:t>
            </a:r>
            <a:r>
              <a:rPr lang="fa-IR" sz="2800" dirty="0">
                <a:latin typeface="Times New Roman" panose="02020603050405020304" pitchFamily="18" charset="0"/>
                <a:cs typeface="B Nazanin" panose="00000400000000000000" pitchFamily="2" charset="-78"/>
              </a:rPr>
              <a:t> دارد و  ارتفاع تخت قابل تنظیم شدن می باشد و دستگاه دارای </a:t>
            </a:r>
            <a:r>
              <a:rPr lang="en-US" sz="2800" dirty="0">
                <a:latin typeface="Times New Roman" panose="02020603050405020304" pitchFamily="18" charset="0"/>
                <a:cs typeface="B Nazanin" panose="00000400000000000000" pitchFamily="2" charset="-78"/>
              </a:rPr>
              <a:t>Aperture</a:t>
            </a:r>
            <a:r>
              <a:rPr lang="fa-IR" sz="2800" dirty="0">
                <a:latin typeface="Times New Roman" panose="02020603050405020304" pitchFamily="18" charset="0"/>
                <a:cs typeface="B Nazanin" panose="00000400000000000000" pitchFamily="2" charset="-78"/>
              </a:rPr>
              <a:t> می باشد. ( پیشرفته ترین نوع دستگاه تراکم استخوان ساخته شده می باشد.)</a:t>
            </a:r>
          </a:p>
          <a:p>
            <a:pPr marL="457200" indent="-457200" algn="r" rtl="1">
              <a:buFont typeface="Wingdings" panose="05000000000000000000" pitchFamily="2" charset="2"/>
              <a:buChar char="Ø"/>
            </a:pPr>
            <a:endParaRPr lang="en-US" sz="2800" dirty="0">
              <a:latin typeface="Times New Roman" panose="02020603050405020304" pitchFamily="18" charset="0"/>
              <a:cs typeface="B Nazanin" panose="00000400000000000000" pitchFamily="2" charset="-78"/>
            </a:endParaRPr>
          </a:p>
        </p:txBody>
      </p:sp>
      <p:sp>
        <p:nvSpPr>
          <p:cNvPr id="5" name="TextBox 4">
            <a:extLst>
              <a:ext uri="{FF2B5EF4-FFF2-40B4-BE49-F238E27FC236}">
                <a16:creationId xmlns:a16="http://schemas.microsoft.com/office/drawing/2014/main" id="{752B613E-8A88-4B9E-8FEB-B0FD70A7C8C6}"/>
              </a:ext>
            </a:extLst>
          </p:cNvPr>
          <p:cNvSpPr txBox="1"/>
          <p:nvPr/>
        </p:nvSpPr>
        <p:spPr>
          <a:xfrm>
            <a:off x="4990080" y="4809990"/>
            <a:ext cx="6159700" cy="461665"/>
          </a:xfrm>
          <a:prstGeom prst="rect">
            <a:avLst/>
          </a:prstGeom>
          <a:noFill/>
        </p:spPr>
        <p:txBody>
          <a:bodyPr wrap="none" rtlCol="0">
            <a:spAutoFit/>
          </a:bodyPr>
          <a:lstStyle/>
          <a:p>
            <a:pPr algn="r" rtl="1"/>
            <a:r>
              <a:rPr lang="en-US" sz="2400" dirty="0">
                <a:cs typeface="B Nazanin" panose="00000400000000000000" pitchFamily="2" charset="-78"/>
              </a:rPr>
              <a:t>BMD </a:t>
            </a:r>
            <a:r>
              <a:rPr lang="fa-IR" sz="2400" dirty="0">
                <a:cs typeface="B Nazanin" panose="00000400000000000000" pitchFamily="2" charset="-78"/>
              </a:rPr>
              <a:t> شامل دستگاه های </a:t>
            </a:r>
            <a:r>
              <a:rPr lang="en-US" sz="2400" dirty="0">
                <a:cs typeface="B Nazanin" panose="00000400000000000000" pitchFamily="2" charset="-78"/>
              </a:rPr>
              <a:t>Horizon </a:t>
            </a:r>
            <a:r>
              <a:rPr lang="fa-IR" sz="2400" dirty="0">
                <a:cs typeface="B Nazanin" panose="00000400000000000000" pitchFamily="2" charset="-78"/>
              </a:rPr>
              <a:t> و </a:t>
            </a:r>
            <a:r>
              <a:rPr lang="en-US" sz="2400" dirty="0">
                <a:cs typeface="B Nazanin" panose="00000400000000000000" pitchFamily="2" charset="-78"/>
              </a:rPr>
              <a:t>Discovery</a:t>
            </a:r>
            <a:r>
              <a:rPr lang="fa-IR" sz="2400" dirty="0">
                <a:cs typeface="B Nazanin" panose="00000400000000000000" pitchFamily="2" charset="-78"/>
              </a:rPr>
              <a:t> می باشد.</a:t>
            </a:r>
            <a:endParaRPr lang="en-US" sz="2400" dirty="0">
              <a:cs typeface="B Nazanin" panose="00000400000000000000" pitchFamily="2" charset="-78"/>
            </a:endParaRPr>
          </a:p>
        </p:txBody>
      </p:sp>
      <p:sp>
        <p:nvSpPr>
          <p:cNvPr id="16" name="TextBox 15">
            <a:extLst>
              <a:ext uri="{FF2B5EF4-FFF2-40B4-BE49-F238E27FC236}">
                <a16:creationId xmlns:a16="http://schemas.microsoft.com/office/drawing/2014/main" id="{3C2EA952-CB0D-4351-BFDC-860EB1F7FA11}"/>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20616780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563419" y="1291472"/>
            <a:ext cx="722118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Different Types of Hologic DEXA System</a:t>
            </a:r>
          </a:p>
        </p:txBody>
      </p:sp>
      <p:pic>
        <p:nvPicPr>
          <p:cNvPr id="3" name="Picture 2">
            <a:extLst>
              <a:ext uri="{FF2B5EF4-FFF2-40B4-BE49-F238E27FC236}">
                <a16:creationId xmlns:a16="http://schemas.microsoft.com/office/drawing/2014/main" id="{84CE0BDC-CD2B-49B2-806C-23646234C557}"/>
              </a:ext>
            </a:extLst>
          </p:cNvPr>
          <p:cNvPicPr>
            <a:picLocks noChangeAspect="1"/>
          </p:cNvPicPr>
          <p:nvPr/>
        </p:nvPicPr>
        <p:blipFill>
          <a:blip r:embed="rId4"/>
          <a:stretch>
            <a:fillRect/>
          </a:stretch>
        </p:blipFill>
        <p:spPr>
          <a:xfrm>
            <a:off x="1162050" y="2503819"/>
            <a:ext cx="9867900" cy="2486025"/>
          </a:xfrm>
          <a:prstGeom prst="rect">
            <a:avLst/>
          </a:prstGeom>
        </p:spPr>
      </p:pic>
      <p:pic>
        <p:nvPicPr>
          <p:cNvPr id="13" name="Picture 12">
            <a:hlinkClick r:id="rId5" action="ppaction://hlinksldjump"/>
            <a:extLst>
              <a:ext uri="{FF2B5EF4-FFF2-40B4-BE49-F238E27FC236}">
                <a16:creationId xmlns:a16="http://schemas.microsoft.com/office/drawing/2014/main" id="{36CAFD04-F9F0-463A-AADA-645B6FF706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5" name="Picture 14">
            <a:hlinkClick r:id="rId7" action="ppaction://hlinksldjump"/>
            <a:extLst>
              <a:ext uri="{FF2B5EF4-FFF2-40B4-BE49-F238E27FC236}">
                <a16:creationId xmlns:a16="http://schemas.microsoft.com/office/drawing/2014/main" id="{FC0E6AA3-DC66-4A41-BC1D-AD209EEF76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7" name="Picture 16">
            <a:hlinkClick r:id="rId9" action="ppaction://hlinksldjump"/>
            <a:extLst>
              <a:ext uri="{FF2B5EF4-FFF2-40B4-BE49-F238E27FC236}">
                <a16:creationId xmlns:a16="http://schemas.microsoft.com/office/drawing/2014/main" id="{F1C43F13-944F-4E9C-94C7-A01DBDF543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8" name="Picture 17">
            <a:hlinkClick r:id="rId11" action="ppaction://hlinksldjump"/>
            <a:extLst>
              <a:ext uri="{FF2B5EF4-FFF2-40B4-BE49-F238E27FC236}">
                <a16:creationId xmlns:a16="http://schemas.microsoft.com/office/drawing/2014/main" id="{A2F1544E-4B1D-4F6B-8343-A9BBB77B38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9" name="Picture 18">
            <a:hlinkClick r:id="rId13" action="ppaction://hlinksldjump"/>
            <a:extLst>
              <a:ext uri="{FF2B5EF4-FFF2-40B4-BE49-F238E27FC236}">
                <a16:creationId xmlns:a16="http://schemas.microsoft.com/office/drawing/2014/main" id="{AA7B666E-8A79-459E-A752-6AC0C6A495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1" name="Picture 20">
            <a:extLst>
              <a:ext uri="{FF2B5EF4-FFF2-40B4-BE49-F238E27FC236}">
                <a16:creationId xmlns:a16="http://schemas.microsoft.com/office/drawing/2014/main" id="{C4E54557-56EE-44DC-8736-81F95912DCE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0C0E5C88-A1A8-42B7-A3C0-C0AB1F0A250C}"/>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3646481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F52FB8-1589-4D12-9D09-F404B4928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241" y="4055472"/>
            <a:ext cx="884697" cy="884697"/>
          </a:xfrm>
          <a:prstGeom prst="rect">
            <a:avLst/>
          </a:prstGeom>
        </p:spPr>
      </p:pic>
      <p:pic>
        <p:nvPicPr>
          <p:cNvPr id="14" name="Picture 13">
            <a:extLst>
              <a:ext uri="{FF2B5EF4-FFF2-40B4-BE49-F238E27FC236}">
                <a16:creationId xmlns:a16="http://schemas.microsoft.com/office/drawing/2014/main" id="{25635B0F-5DEE-42A2-93D9-351829AD4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4241" y="5223286"/>
            <a:ext cx="884697" cy="884697"/>
          </a:xfrm>
          <a:prstGeom prst="rect">
            <a:avLst/>
          </a:prstGeom>
        </p:spPr>
      </p:pic>
      <p:pic>
        <p:nvPicPr>
          <p:cNvPr id="16" name="Picture 15">
            <a:extLst>
              <a:ext uri="{FF2B5EF4-FFF2-40B4-BE49-F238E27FC236}">
                <a16:creationId xmlns:a16="http://schemas.microsoft.com/office/drawing/2014/main" id="{938380F6-FF35-4E1D-BA87-856AC359E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0254" y="1706074"/>
            <a:ext cx="852670" cy="852670"/>
          </a:xfrm>
          <a:prstGeom prst="rect">
            <a:avLst/>
          </a:prstGeom>
        </p:spPr>
      </p:pic>
      <p:pic>
        <p:nvPicPr>
          <p:cNvPr id="20" name="Picture 19">
            <a:hlinkClick r:id="rId5" action="ppaction://hlinksldjump"/>
            <a:extLst>
              <a:ext uri="{FF2B5EF4-FFF2-40B4-BE49-F238E27FC236}">
                <a16:creationId xmlns:a16="http://schemas.microsoft.com/office/drawing/2014/main" id="{4E40EDB3-BCF0-4EE4-A344-6A44FC7226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0255" y="570287"/>
            <a:ext cx="852669" cy="852669"/>
          </a:xfrm>
          <a:prstGeom prst="rect">
            <a:avLst/>
          </a:prstGeom>
        </p:spPr>
      </p:pic>
      <p:pic>
        <p:nvPicPr>
          <p:cNvPr id="22" name="Picture 21">
            <a:extLst>
              <a:ext uri="{FF2B5EF4-FFF2-40B4-BE49-F238E27FC236}">
                <a16:creationId xmlns:a16="http://schemas.microsoft.com/office/drawing/2014/main" id="{0BF04323-0062-44B1-962E-7BAA1E88B1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01343" y="2841862"/>
            <a:ext cx="930492" cy="930492"/>
          </a:xfrm>
          <a:prstGeom prst="rect">
            <a:avLst/>
          </a:prstGeom>
        </p:spPr>
      </p:pic>
      <p:sp>
        <p:nvSpPr>
          <p:cNvPr id="2" name="TextBox 1">
            <a:extLst>
              <a:ext uri="{FF2B5EF4-FFF2-40B4-BE49-F238E27FC236}">
                <a16:creationId xmlns:a16="http://schemas.microsoft.com/office/drawing/2014/main" id="{CCB815F7-A1EA-4FB7-986C-F40D532E6BFA}"/>
              </a:ext>
            </a:extLst>
          </p:cNvPr>
          <p:cNvSpPr txBox="1"/>
          <p:nvPr/>
        </p:nvSpPr>
        <p:spPr>
          <a:xfrm>
            <a:off x="3720615" y="740078"/>
            <a:ext cx="6782765" cy="461665"/>
          </a:xfrm>
          <a:prstGeom prst="rect">
            <a:avLst/>
          </a:prstGeom>
          <a:noFill/>
        </p:spPr>
        <p:txBody>
          <a:bodyPr wrap="square" rtlCol="0">
            <a:spAutoFit/>
          </a:bodyPr>
          <a:lstStyle/>
          <a:p>
            <a:pPr algn="r" rtl="1"/>
            <a:r>
              <a:rPr lang="fa-IR" sz="2400" b="1" dirty="0">
                <a:cs typeface="B Nazanin" panose="00000400000000000000" pitchFamily="2" charset="-78"/>
              </a:rPr>
              <a:t>مقدمه</a:t>
            </a:r>
            <a:endParaRPr lang="en-US" sz="2400" b="1" dirty="0">
              <a:cs typeface="B Nazanin" panose="00000400000000000000" pitchFamily="2" charset="-78"/>
            </a:endParaRPr>
          </a:p>
        </p:txBody>
      </p:sp>
      <p:sp>
        <p:nvSpPr>
          <p:cNvPr id="9" name="TextBox 8">
            <a:extLst>
              <a:ext uri="{FF2B5EF4-FFF2-40B4-BE49-F238E27FC236}">
                <a16:creationId xmlns:a16="http://schemas.microsoft.com/office/drawing/2014/main" id="{53A7080F-2232-416F-AC8B-F7DE3AE08AD5}"/>
              </a:ext>
            </a:extLst>
          </p:cNvPr>
          <p:cNvSpPr txBox="1"/>
          <p:nvPr/>
        </p:nvSpPr>
        <p:spPr>
          <a:xfrm>
            <a:off x="3720614" y="1844513"/>
            <a:ext cx="6782765" cy="461665"/>
          </a:xfrm>
          <a:prstGeom prst="rect">
            <a:avLst/>
          </a:prstGeom>
          <a:noFill/>
        </p:spPr>
        <p:txBody>
          <a:bodyPr wrap="square" rtlCol="0">
            <a:spAutoFit/>
          </a:bodyPr>
          <a:lstStyle/>
          <a:p>
            <a:pPr algn="r" rtl="1"/>
            <a:r>
              <a:rPr lang="fa-IR" sz="2400" b="1" dirty="0">
                <a:cs typeface="B Nazanin" panose="00000400000000000000" pitchFamily="2" charset="-78"/>
              </a:rPr>
              <a:t>ویژگی های سخت افزاری</a:t>
            </a:r>
            <a:endParaRPr lang="en-US" sz="2400" b="1" dirty="0">
              <a:cs typeface="B Nazanin" panose="00000400000000000000" pitchFamily="2" charset="-78"/>
            </a:endParaRPr>
          </a:p>
        </p:txBody>
      </p:sp>
      <p:sp>
        <p:nvSpPr>
          <p:cNvPr id="11" name="TextBox 10">
            <a:extLst>
              <a:ext uri="{FF2B5EF4-FFF2-40B4-BE49-F238E27FC236}">
                <a16:creationId xmlns:a16="http://schemas.microsoft.com/office/drawing/2014/main" id="{D0DDB5F1-C827-48A7-BA9C-C6016559884B}"/>
              </a:ext>
            </a:extLst>
          </p:cNvPr>
          <p:cNvSpPr txBox="1"/>
          <p:nvPr/>
        </p:nvSpPr>
        <p:spPr>
          <a:xfrm>
            <a:off x="3720615" y="3006068"/>
            <a:ext cx="6782765" cy="461665"/>
          </a:xfrm>
          <a:prstGeom prst="rect">
            <a:avLst/>
          </a:prstGeom>
          <a:noFill/>
        </p:spPr>
        <p:txBody>
          <a:bodyPr wrap="square" rtlCol="0">
            <a:spAutoFit/>
          </a:bodyPr>
          <a:lstStyle/>
          <a:p>
            <a:pPr algn="r" rtl="1"/>
            <a:r>
              <a:rPr lang="fa-IR" sz="2400" b="1" dirty="0">
                <a:cs typeface="B Nazanin" panose="00000400000000000000" pitchFamily="2" charset="-78"/>
              </a:rPr>
              <a:t>ویژگی های نرم افزاری</a:t>
            </a:r>
            <a:endParaRPr lang="en-US" sz="2400" b="1" dirty="0">
              <a:cs typeface="B Nazanin" panose="00000400000000000000" pitchFamily="2" charset="-78"/>
            </a:endParaRPr>
          </a:p>
        </p:txBody>
      </p:sp>
      <p:sp>
        <p:nvSpPr>
          <p:cNvPr id="12" name="TextBox 11">
            <a:extLst>
              <a:ext uri="{FF2B5EF4-FFF2-40B4-BE49-F238E27FC236}">
                <a16:creationId xmlns:a16="http://schemas.microsoft.com/office/drawing/2014/main" id="{1820F286-5758-4856-B40C-3C8C31BFD02A}"/>
              </a:ext>
            </a:extLst>
          </p:cNvPr>
          <p:cNvSpPr txBox="1"/>
          <p:nvPr/>
        </p:nvSpPr>
        <p:spPr>
          <a:xfrm>
            <a:off x="3720614" y="4232173"/>
            <a:ext cx="6782765" cy="461665"/>
          </a:xfrm>
          <a:prstGeom prst="rect">
            <a:avLst/>
          </a:prstGeom>
          <a:noFill/>
        </p:spPr>
        <p:txBody>
          <a:bodyPr wrap="square" rtlCol="0">
            <a:spAutoFit/>
          </a:bodyPr>
          <a:lstStyle/>
          <a:p>
            <a:pPr algn="r" rtl="1"/>
            <a:r>
              <a:rPr lang="fa-IR" sz="2400" b="1" dirty="0">
                <a:cs typeface="B Nazanin" panose="00000400000000000000" pitchFamily="2" charset="-78"/>
              </a:rPr>
              <a:t>کالیبراسیون های دستگاه</a:t>
            </a:r>
            <a:endParaRPr lang="en-US" sz="2400" b="1" dirty="0">
              <a:cs typeface="B Nazanin" panose="00000400000000000000" pitchFamily="2" charset="-78"/>
            </a:endParaRPr>
          </a:p>
        </p:txBody>
      </p:sp>
      <p:sp>
        <p:nvSpPr>
          <p:cNvPr id="13" name="TextBox 12">
            <a:extLst>
              <a:ext uri="{FF2B5EF4-FFF2-40B4-BE49-F238E27FC236}">
                <a16:creationId xmlns:a16="http://schemas.microsoft.com/office/drawing/2014/main" id="{B6043BAC-6AC2-4F7B-903B-A7CF9E3871CB}"/>
              </a:ext>
            </a:extLst>
          </p:cNvPr>
          <p:cNvSpPr txBox="1"/>
          <p:nvPr/>
        </p:nvSpPr>
        <p:spPr>
          <a:xfrm>
            <a:off x="3720614" y="5393728"/>
            <a:ext cx="6782765" cy="461665"/>
          </a:xfrm>
          <a:prstGeom prst="rect">
            <a:avLst/>
          </a:prstGeom>
          <a:noFill/>
        </p:spPr>
        <p:txBody>
          <a:bodyPr wrap="square" rtlCol="0">
            <a:spAutoFit/>
          </a:bodyPr>
          <a:lstStyle/>
          <a:p>
            <a:pPr algn="r" rtl="1"/>
            <a:r>
              <a:rPr lang="fa-IR" sz="2400" b="1" dirty="0">
                <a:cs typeface="B Nazanin" panose="00000400000000000000" pitchFamily="2" charset="-78"/>
              </a:rPr>
              <a:t>نگهداشت دستگاه</a:t>
            </a:r>
            <a:endParaRPr lang="en-US" sz="2400" b="1" dirty="0">
              <a:cs typeface="B Nazanin" panose="00000400000000000000" pitchFamily="2" charset="-78"/>
            </a:endParaRPr>
          </a:p>
        </p:txBody>
      </p:sp>
      <p:pic>
        <p:nvPicPr>
          <p:cNvPr id="17" name="Picture 16">
            <a:extLst>
              <a:ext uri="{FF2B5EF4-FFF2-40B4-BE49-F238E27FC236}">
                <a16:creationId xmlns:a16="http://schemas.microsoft.com/office/drawing/2014/main" id="{30789641-92F9-4F12-96B8-78745FC03B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272" y="570287"/>
            <a:ext cx="945267" cy="945267"/>
          </a:xfrm>
          <a:prstGeom prst="rect">
            <a:avLst/>
          </a:prstGeom>
        </p:spPr>
      </p:pic>
    </p:spTree>
    <p:extLst>
      <p:ext uri="{BB962C8B-B14F-4D97-AF65-F5344CB8AC3E}">
        <p14:creationId xmlns:p14="http://schemas.microsoft.com/office/powerpoint/2010/main" val="1460356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3AC95A-A063-44C8-983C-6D75D9919357}"/>
              </a:ext>
            </a:extLst>
          </p:cNvPr>
          <p:cNvPicPr>
            <a:picLocks noChangeAspect="1"/>
          </p:cNvPicPr>
          <p:nvPr/>
        </p:nvPicPr>
        <p:blipFill rotWithShape="1">
          <a:blip r:embed="rId2"/>
          <a:srcRect l="10142" t="11688" r="9913" b="40202"/>
          <a:stretch/>
        </p:blipFill>
        <p:spPr>
          <a:xfrm>
            <a:off x="1472499" y="889219"/>
            <a:ext cx="6312107" cy="4915717"/>
          </a:xfrm>
          <a:prstGeom prst="rect">
            <a:avLst/>
          </a:prstGeom>
        </p:spPr>
      </p:pic>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pic>
        <p:nvPicPr>
          <p:cNvPr id="13" name="Picture 12">
            <a:hlinkClick r:id="rId5" action="ppaction://hlinksldjump"/>
            <a:extLst>
              <a:ext uri="{FF2B5EF4-FFF2-40B4-BE49-F238E27FC236}">
                <a16:creationId xmlns:a16="http://schemas.microsoft.com/office/drawing/2014/main" id="{36CAFD04-F9F0-463A-AADA-645B6FF706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5" name="Picture 14">
            <a:hlinkClick r:id="rId7" action="ppaction://hlinksldjump"/>
            <a:extLst>
              <a:ext uri="{FF2B5EF4-FFF2-40B4-BE49-F238E27FC236}">
                <a16:creationId xmlns:a16="http://schemas.microsoft.com/office/drawing/2014/main" id="{FC0E6AA3-DC66-4A41-BC1D-AD209EEF76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7" name="Picture 16">
            <a:hlinkClick r:id="rId9" action="ppaction://hlinksldjump"/>
            <a:extLst>
              <a:ext uri="{FF2B5EF4-FFF2-40B4-BE49-F238E27FC236}">
                <a16:creationId xmlns:a16="http://schemas.microsoft.com/office/drawing/2014/main" id="{F1C43F13-944F-4E9C-94C7-A01DBDF543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8" name="Picture 17">
            <a:hlinkClick r:id="rId11" action="ppaction://hlinksldjump"/>
            <a:extLst>
              <a:ext uri="{FF2B5EF4-FFF2-40B4-BE49-F238E27FC236}">
                <a16:creationId xmlns:a16="http://schemas.microsoft.com/office/drawing/2014/main" id="{A2F1544E-4B1D-4F6B-8343-A9BBB77B38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9" name="Picture 18">
            <a:hlinkClick r:id="rId13" action="ppaction://hlinksldjump"/>
            <a:extLst>
              <a:ext uri="{FF2B5EF4-FFF2-40B4-BE49-F238E27FC236}">
                <a16:creationId xmlns:a16="http://schemas.microsoft.com/office/drawing/2014/main" id="{AA7B666E-8A79-459E-A752-6AC0C6A495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1" name="Picture 20">
            <a:extLst>
              <a:ext uri="{FF2B5EF4-FFF2-40B4-BE49-F238E27FC236}">
                <a16:creationId xmlns:a16="http://schemas.microsoft.com/office/drawing/2014/main" id="{C4E54557-56EE-44DC-8736-81F95912DCE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graphicFrame>
        <p:nvGraphicFramePr>
          <p:cNvPr id="8" name="Table 7">
            <a:extLst>
              <a:ext uri="{FF2B5EF4-FFF2-40B4-BE49-F238E27FC236}">
                <a16:creationId xmlns:a16="http://schemas.microsoft.com/office/drawing/2014/main" id="{E367A47B-AECF-43A0-8469-C0684392F4C5}"/>
              </a:ext>
            </a:extLst>
          </p:cNvPr>
          <p:cNvGraphicFramePr>
            <a:graphicFrameLocks noGrp="1"/>
          </p:cNvGraphicFramePr>
          <p:nvPr>
            <p:extLst>
              <p:ext uri="{D42A27DB-BD31-4B8C-83A1-F6EECF244321}">
                <p14:modId xmlns:p14="http://schemas.microsoft.com/office/powerpoint/2010/main" val="3372336334"/>
              </p:ext>
            </p:extLst>
          </p:nvPr>
        </p:nvGraphicFramePr>
        <p:xfrm>
          <a:off x="7855671" y="1712086"/>
          <a:ext cx="3648075" cy="1277874"/>
        </p:xfrm>
        <a:graphic>
          <a:graphicData uri="http://schemas.openxmlformats.org/drawingml/2006/table">
            <a:tbl>
              <a:tblPr firstRow="1" firstCol="1" bandRow="1">
                <a:tableStyleId>{5C22544A-7EE6-4342-B048-85BDC9FD1C3A}</a:tableStyleId>
              </a:tblPr>
              <a:tblGrid>
                <a:gridCol w="800100">
                  <a:extLst>
                    <a:ext uri="{9D8B030D-6E8A-4147-A177-3AD203B41FA5}">
                      <a16:colId xmlns:a16="http://schemas.microsoft.com/office/drawing/2014/main" val="2476481594"/>
                    </a:ext>
                  </a:extLst>
                </a:gridCol>
                <a:gridCol w="1143000">
                  <a:extLst>
                    <a:ext uri="{9D8B030D-6E8A-4147-A177-3AD203B41FA5}">
                      <a16:colId xmlns:a16="http://schemas.microsoft.com/office/drawing/2014/main" val="3800224137"/>
                    </a:ext>
                  </a:extLst>
                </a:gridCol>
                <a:gridCol w="1704975">
                  <a:extLst>
                    <a:ext uri="{9D8B030D-6E8A-4147-A177-3AD203B41FA5}">
                      <a16:colId xmlns:a16="http://schemas.microsoft.com/office/drawing/2014/main" val="2960566276"/>
                    </a:ext>
                  </a:extLst>
                </a:gridCol>
              </a:tblGrid>
              <a:tr h="0">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Model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Detectors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Aperture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45566487"/>
                  </a:ext>
                </a:extLst>
              </a:tr>
              <a:tr h="0">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Ci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64 (4 mm)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Fixed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1337495"/>
                  </a:ext>
                </a:extLst>
              </a:tr>
              <a:tr h="0">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Wi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64 (4 mm)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Fixed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16722148"/>
                  </a:ext>
                </a:extLst>
              </a:tr>
              <a:tr h="0">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C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128 (2 mm)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Software selected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7448225"/>
                  </a:ext>
                </a:extLst>
              </a:tr>
              <a:tr h="0">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W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128 (2 mm)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Software selected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9824652"/>
                  </a:ext>
                </a:extLst>
              </a:tr>
              <a:tr h="0">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A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216 (2 mm)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Software selected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8744916"/>
                  </a:ext>
                </a:extLst>
              </a:tr>
            </a:tbl>
          </a:graphicData>
        </a:graphic>
      </p:graphicFrame>
      <p:sp>
        <p:nvSpPr>
          <p:cNvPr id="14" name="TextBox 13">
            <a:extLst>
              <a:ext uri="{FF2B5EF4-FFF2-40B4-BE49-F238E27FC236}">
                <a16:creationId xmlns:a16="http://schemas.microsoft.com/office/drawing/2014/main" id="{A201F83E-8E6C-413C-9EFE-9A5DCC209AC3}"/>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29690028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pic>
        <p:nvPicPr>
          <p:cNvPr id="13" name="Picture 12">
            <a:hlinkClick r:id="rId4" action="ppaction://hlinksldjump"/>
            <a:extLst>
              <a:ext uri="{FF2B5EF4-FFF2-40B4-BE49-F238E27FC236}">
                <a16:creationId xmlns:a16="http://schemas.microsoft.com/office/drawing/2014/main" id="{36CAFD04-F9F0-463A-AADA-645B6FF706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5" name="Picture 14">
            <a:hlinkClick r:id="rId6" action="ppaction://hlinksldjump"/>
            <a:extLst>
              <a:ext uri="{FF2B5EF4-FFF2-40B4-BE49-F238E27FC236}">
                <a16:creationId xmlns:a16="http://schemas.microsoft.com/office/drawing/2014/main" id="{FC0E6AA3-DC66-4A41-BC1D-AD209EEF76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7" name="Picture 16">
            <a:hlinkClick r:id="rId8" action="ppaction://hlinksldjump"/>
            <a:extLst>
              <a:ext uri="{FF2B5EF4-FFF2-40B4-BE49-F238E27FC236}">
                <a16:creationId xmlns:a16="http://schemas.microsoft.com/office/drawing/2014/main" id="{F1C43F13-944F-4E9C-94C7-A01DBDF543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8" name="Picture 17">
            <a:hlinkClick r:id="rId10" action="ppaction://hlinksldjump"/>
            <a:extLst>
              <a:ext uri="{FF2B5EF4-FFF2-40B4-BE49-F238E27FC236}">
                <a16:creationId xmlns:a16="http://schemas.microsoft.com/office/drawing/2014/main" id="{A2F1544E-4B1D-4F6B-8343-A9BBB77B38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9" name="Picture 18">
            <a:hlinkClick r:id="rId12" action="ppaction://hlinksldjump"/>
            <a:extLst>
              <a:ext uri="{FF2B5EF4-FFF2-40B4-BE49-F238E27FC236}">
                <a16:creationId xmlns:a16="http://schemas.microsoft.com/office/drawing/2014/main" id="{AA7B666E-8A79-459E-A752-6AC0C6A495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1" name="Picture 20">
            <a:extLst>
              <a:ext uri="{FF2B5EF4-FFF2-40B4-BE49-F238E27FC236}">
                <a16:creationId xmlns:a16="http://schemas.microsoft.com/office/drawing/2014/main" id="{C4E54557-56EE-44DC-8736-81F95912DCE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3" name="TextBox 2">
            <a:extLst>
              <a:ext uri="{FF2B5EF4-FFF2-40B4-BE49-F238E27FC236}">
                <a16:creationId xmlns:a16="http://schemas.microsoft.com/office/drawing/2014/main" id="{363A7344-9887-421B-8BC5-7F20FEFA8667}"/>
              </a:ext>
            </a:extLst>
          </p:cNvPr>
          <p:cNvSpPr txBox="1"/>
          <p:nvPr/>
        </p:nvSpPr>
        <p:spPr>
          <a:xfrm>
            <a:off x="1071418" y="1154545"/>
            <a:ext cx="10520218" cy="646331"/>
          </a:xfrm>
          <a:prstGeom prst="rect">
            <a:avLst/>
          </a:prstGeom>
          <a:noFill/>
        </p:spPr>
        <p:txBody>
          <a:bodyPr wrap="square" rtlCol="0">
            <a:spAutoFit/>
          </a:bodyPr>
          <a:lstStyle/>
          <a:p>
            <a:pPr algn="r" rtl="1"/>
            <a:r>
              <a:rPr lang="fa-IR" dirty="0">
                <a:cs typeface="B Nazanin" panose="00000400000000000000" pitchFamily="2" charset="-78"/>
              </a:rPr>
              <a:t>در دستگاه تراکم استخوان هالوژیک به منظور افزایش دقت و</a:t>
            </a:r>
            <a:r>
              <a:rPr lang="en-US" dirty="0">
                <a:cs typeface="B Nazanin" panose="00000400000000000000" pitchFamily="2" charset="-78"/>
              </a:rPr>
              <a:t> </a:t>
            </a:r>
            <a:r>
              <a:rPr lang="fa-IR" dirty="0">
                <a:cs typeface="B Nazanin" panose="00000400000000000000" pitchFamily="2" charset="-78"/>
              </a:rPr>
              <a:t>سرعت اسکن ها می توان مقادیر مختلفی از اشعه </a:t>
            </a:r>
            <a:r>
              <a:rPr lang="en-US" dirty="0">
                <a:cs typeface="B Nazanin" panose="00000400000000000000" pitchFamily="2" charset="-78"/>
              </a:rPr>
              <a:t>X</a:t>
            </a:r>
            <a:r>
              <a:rPr lang="fa-IR" dirty="0">
                <a:cs typeface="B Nazanin" panose="00000400000000000000" pitchFamily="2" charset="-78"/>
              </a:rPr>
              <a:t> را استفاده کرد. برای تعیین اینکه چه مقدار اشعه </a:t>
            </a:r>
            <a:r>
              <a:rPr lang="en-US" dirty="0">
                <a:cs typeface="B Nazanin" panose="00000400000000000000" pitchFamily="2" charset="-78"/>
              </a:rPr>
              <a:t>X</a:t>
            </a:r>
            <a:r>
              <a:rPr lang="fa-IR" dirty="0">
                <a:cs typeface="B Nazanin" panose="00000400000000000000" pitchFamily="2" charset="-78"/>
              </a:rPr>
              <a:t> به بیمار داده شود از قطعه ای به نام </a:t>
            </a:r>
            <a:r>
              <a:rPr lang="en-US" dirty="0">
                <a:cs typeface="B Nazanin" panose="00000400000000000000" pitchFamily="2" charset="-78"/>
              </a:rPr>
              <a:t>Aperture</a:t>
            </a:r>
            <a:r>
              <a:rPr lang="fa-IR" dirty="0">
                <a:cs typeface="B Nazanin" panose="00000400000000000000" pitchFamily="2" charset="-78"/>
              </a:rPr>
              <a:t> استفاده می شود.</a:t>
            </a:r>
            <a:endParaRPr lang="en-US" dirty="0">
              <a:cs typeface="B Nazanin" panose="00000400000000000000" pitchFamily="2" charset="-78"/>
            </a:endParaRPr>
          </a:p>
        </p:txBody>
      </p:sp>
      <p:pic>
        <p:nvPicPr>
          <p:cNvPr id="7" name="Picture 6">
            <a:extLst>
              <a:ext uri="{FF2B5EF4-FFF2-40B4-BE49-F238E27FC236}">
                <a16:creationId xmlns:a16="http://schemas.microsoft.com/office/drawing/2014/main" id="{FC85B4C7-3E9C-42F8-A8A2-D48C35824EA7}"/>
              </a:ext>
            </a:extLst>
          </p:cNvPr>
          <p:cNvPicPr>
            <a:picLocks noChangeAspect="1"/>
          </p:cNvPicPr>
          <p:nvPr/>
        </p:nvPicPr>
        <p:blipFill rotWithShape="1">
          <a:blip r:embed="rId15"/>
          <a:srcRect l="10142" t="33805" r="10611" b="33333"/>
          <a:stretch/>
        </p:blipFill>
        <p:spPr>
          <a:xfrm>
            <a:off x="1000430" y="2570020"/>
            <a:ext cx="4199642" cy="2253674"/>
          </a:xfrm>
          <a:prstGeom prst="rect">
            <a:avLst/>
          </a:prstGeom>
        </p:spPr>
      </p:pic>
      <p:pic>
        <p:nvPicPr>
          <p:cNvPr id="10" name="Picture 9">
            <a:extLst>
              <a:ext uri="{FF2B5EF4-FFF2-40B4-BE49-F238E27FC236}">
                <a16:creationId xmlns:a16="http://schemas.microsoft.com/office/drawing/2014/main" id="{5A4DE5A5-A139-4459-AAAD-889DB1735532}"/>
              </a:ext>
            </a:extLst>
          </p:cNvPr>
          <p:cNvPicPr>
            <a:picLocks noChangeAspect="1"/>
          </p:cNvPicPr>
          <p:nvPr/>
        </p:nvPicPr>
        <p:blipFill>
          <a:blip r:embed="rId16"/>
          <a:stretch>
            <a:fillRect/>
          </a:stretch>
        </p:blipFill>
        <p:spPr>
          <a:xfrm>
            <a:off x="5487715" y="2669308"/>
            <a:ext cx="4199642" cy="2154385"/>
          </a:xfrm>
          <a:prstGeom prst="rect">
            <a:avLst/>
          </a:prstGeom>
        </p:spPr>
      </p:pic>
      <p:sp>
        <p:nvSpPr>
          <p:cNvPr id="11" name="TextBox 10">
            <a:extLst>
              <a:ext uri="{FF2B5EF4-FFF2-40B4-BE49-F238E27FC236}">
                <a16:creationId xmlns:a16="http://schemas.microsoft.com/office/drawing/2014/main" id="{649B5DAC-FB19-4E87-851D-99689DB83D3C}"/>
              </a:ext>
            </a:extLst>
          </p:cNvPr>
          <p:cNvSpPr txBox="1"/>
          <p:nvPr/>
        </p:nvSpPr>
        <p:spPr>
          <a:xfrm>
            <a:off x="2076477" y="2299976"/>
            <a:ext cx="2047548" cy="369332"/>
          </a:xfrm>
          <a:prstGeom prst="rect">
            <a:avLst/>
          </a:prstGeom>
          <a:noFill/>
        </p:spPr>
        <p:txBody>
          <a:bodyPr wrap="none" rtlCol="0">
            <a:spAutoFit/>
          </a:bodyPr>
          <a:lstStyle/>
          <a:p>
            <a:r>
              <a:rPr lang="en-US" dirty="0"/>
              <a:t>Single Slot Aperture</a:t>
            </a:r>
          </a:p>
        </p:txBody>
      </p:sp>
      <p:sp>
        <p:nvSpPr>
          <p:cNvPr id="20" name="TextBox 19">
            <a:extLst>
              <a:ext uri="{FF2B5EF4-FFF2-40B4-BE49-F238E27FC236}">
                <a16:creationId xmlns:a16="http://schemas.microsoft.com/office/drawing/2014/main" id="{DF454B0E-2485-4C5C-8372-294242A0612A}"/>
              </a:ext>
            </a:extLst>
          </p:cNvPr>
          <p:cNvSpPr txBox="1"/>
          <p:nvPr/>
        </p:nvSpPr>
        <p:spPr>
          <a:xfrm>
            <a:off x="6347560" y="2299976"/>
            <a:ext cx="2334485" cy="369332"/>
          </a:xfrm>
          <a:prstGeom prst="rect">
            <a:avLst/>
          </a:prstGeom>
          <a:noFill/>
        </p:spPr>
        <p:txBody>
          <a:bodyPr wrap="none" rtlCol="0">
            <a:spAutoFit/>
          </a:bodyPr>
          <a:lstStyle/>
          <a:p>
            <a:r>
              <a:rPr lang="en-US" dirty="0"/>
              <a:t>Multiple Slot Aperture</a:t>
            </a:r>
          </a:p>
        </p:txBody>
      </p:sp>
      <p:sp>
        <p:nvSpPr>
          <p:cNvPr id="16" name="TextBox 15">
            <a:extLst>
              <a:ext uri="{FF2B5EF4-FFF2-40B4-BE49-F238E27FC236}">
                <a16:creationId xmlns:a16="http://schemas.microsoft.com/office/drawing/2014/main" id="{6F409488-ED5E-41B5-B208-02334471C90E}"/>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20931366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B79845-7DFC-4AC2-B2F4-2F11FDA06257}"/>
              </a:ext>
            </a:extLst>
          </p:cNvPr>
          <p:cNvPicPr>
            <a:picLocks noChangeAspect="1"/>
          </p:cNvPicPr>
          <p:nvPr/>
        </p:nvPicPr>
        <p:blipFill>
          <a:blip r:embed="rId2"/>
          <a:stretch>
            <a:fillRect/>
          </a:stretch>
        </p:blipFill>
        <p:spPr>
          <a:xfrm>
            <a:off x="1704631" y="1701329"/>
            <a:ext cx="8782738" cy="4562572"/>
          </a:xfrm>
          <a:prstGeom prst="rect">
            <a:avLst/>
          </a:prstGeom>
        </p:spPr>
      </p:pic>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9313682" y="5954191"/>
            <a:ext cx="3232829" cy="1100766"/>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08933"/>
            <a:ext cx="1828800" cy="914400"/>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563419" y="1291472"/>
            <a:ext cx="722118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Different Types of Hologic DEXA System</a:t>
            </a:r>
          </a:p>
        </p:txBody>
      </p:sp>
      <p:pic>
        <p:nvPicPr>
          <p:cNvPr id="13" name="Picture 12">
            <a:hlinkClick r:id="rId5" action="ppaction://hlinksldjump"/>
            <a:extLst>
              <a:ext uri="{FF2B5EF4-FFF2-40B4-BE49-F238E27FC236}">
                <a16:creationId xmlns:a16="http://schemas.microsoft.com/office/drawing/2014/main" id="{524E7A5C-56A4-407B-AF0D-0A1B6E096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5" name="Picture 14">
            <a:hlinkClick r:id="rId7" action="ppaction://hlinksldjump"/>
            <a:extLst>
              <a:ext uri="{FF2B5EF4-FFF2-40B4-BE49-F238E27FC236}">
                <a16:creationId xmlns:a16="http://schemas.microsoft.com/office/drawing/2014/main" id="{6BDEE216-238A-46D0-AC88-C0FAE5A4AB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7" name="Picture 16">
            <a:hlinkClick r:id="rId9" action="ppaction://hlinksldjump"/>
            <a:extLst>
              <a:ext uri="{FF2B5EF4-FFF2-40B4-BE49-F238E27FC236}">
                <a16:creationId xmlns:a16="http://schemas.microsoft.com/office/drawing/2014/main" id="{9DFACE30-4032-48F5-88D3-8CF95C77FE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8" name="Picture 17">
            <a:hlinkClick r:id="rId11" action="ppaction://hlinksldjump"/>
            <a:extLst>
              <a:ext uri="{FF2B5EF4-FFF2-40B4-BE49-F238E27FC236}">
                <a16:creationId xmlns:a16="http://schemas.microsoft.com/office/drawing/2014/main" id="{60FDD129-514E-4671-BB28-05D3BC7ABC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9" name="Picture 18">
            <a:hlinkClick r:id="rId13" action="ppaction://hlinksldjump"/>
            <a:extLst>
              <a:ext uri="{FF2B5EF4-FFF2-40B4-BE49-F238E27FC236}">
                <a16:creationId xmlns:a16="http://schemas.microsoft.com/office/drawing/2014/main" id="{378BC41C-928D-4207-B14E-D8E65A66DA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1" name="Picture 20">
            <a:extLst>
              <a:ext uri="{FF2B5EF4-FFF2-40B4-BE49-F238E27FC236}">
                <a16:creationId xmlns:a16="http://schemas.microsoft.com/office/drawing/2014/main" id="{2715D9D6-474C-406E-9EFC-55E497DEA76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43C838D3-D238-44E8-BAD7-56BF669F4171}"/>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21096883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F6D0152F-9F06-4701-918F-56083CA67CC5}"/>
              </a:ext>
            </a:extLst>
          </p:cNvPr>
          <p:cNvGraphicFramePr>
            <a:graphicFrameLocks noGrp="1"/>
          </p:cNvGraphicFramePr>
          <p:nvPr>
            <p:extLst>
              <p:ext uri="{D42A27DB-BD31-4B8C-83A1-F6EECF244321}">
                <p14:modId xmlns:p14="http://schemas.microsoft.com/office/powerpoint/2010/main" val="1848370900"/>
              </p:ext>
            </p:extLst>
          </p:nvPr>
        </p:nvGraphicFramePr>
        <p:xfrm>
          <a:off x="1409257" y="1416236"/>
          <a:ext cx="8686850" cy="4361761"/>
        </p:xfrm>
        <a:graphic>
          <a:graphicData uri="http://schemas.openxmlformats.org/drawingml/2006/table">
            <a:tbl>
              <a:tblPr firstRow="1" firstCol="1" bandRow="1">
                <a:tableStyleId>{5C22544A-7EE6-4342-B048-85BDC9FD1C3A}</a:tableStyleId>
              </a:tblPr>
              <a:tblGrid>
                <a:gridCol w="1319203">
                  <a:extLst>
                    <a:ext uri="{9D8B030D-6E8A-4147-A177-3AD203B41FA5}">
                      <a16:colId xmlns:a16="http://schemas.microsoft.com/office/drawing/2014/main" val="2760478866"/>
                    </a:ext>
                  </a:extLst>
                </a:gridCol>
                <a:gridCol w="808814">
                  <a:extLst>
                    <a:ext uri="{9D8B030D-6E8A-4147-A177-3AD203B41FA5}">
                      <a16:colId xmlns:a16="http://schemas.microsoft.com/office/drawing/2014/main" val="3278006700"/>
                    </a:ext>
                  </a:extLst>
                </a:gridCol>
                <a:gridCol w="6558833">
                  <a:extLst>
                    <a:ext uri="{9D8B030D-6E8A-4147-A177-3AD203B41FA5}">
                      <a16:colId xmlns:a16="http://schemas.microsoft.com/office/drawing/2014/main" val="2705571442"/>
                    </a:ext>
                  </a:extLst>
                </a:gridCol>
              </a:tblGrid>
              <a:tr h="454461">
                <a:tc>
                  <a:txBody>
                    <a:bodyPr/>
                    <a:lstStyle/>
                    <a:p>
                      <a:pPr marL="0" marR="0" algn="ctr">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Specification</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gn="ctr">
                        <a:lnSpc>
                          <a:spcPct val="107000"/>
                        </a:lnSpc>
                        <a:spcBef>
                          <a:spcPts val="0"/>
                        </a:spcBef>
                        <a:spcAft>
                          <a:spcPts val="0"/>
                        </a:spcAft>
                      </a:pPr>
                      <a:r>
                        <a:rPr lang="en-US" sz="1050">
                          <a:effectLst/>
                          <a:latin typeface="Times New Roman" panose="02020603050405020304" pitchFamily="18" charset="0"/>
                          <a:cs typeface="Times New Roman" panose="02020603050405020304" pitchFamily="18" charset="0"/>
                        </a:rPr>
                        <a:t>Model</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gn="ctr">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Definition</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928761455"/>
                  </a:ext>
                </a:extLst>
              </a:tr>
              <a:tr h="464313">
                <a:tc>
                  <a:txBody>
                    <a:bodyPr/>
                    <a:lstStyle/>
                    <a:p>
                      <a:pPr marL="0" marR="0" algn="ctr">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Scanning Method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gn="ctr">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All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Multi‐detector array, indexing table, and motorized C‐arm</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2265932839"/>
                  </a:ext>
                </a:extLst>
              </a:tr>
              <a:tr h="686665">
                <a:tc>
                  <a:txBody>
                    <a:bodyPr/>
                    <a:lstStyle/>
                    <a:p>
                      <a:pPr marL="0" marR="0" algn="ctr">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X‐ray System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gn="ctr">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All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Switched Pulse Dual‐Energy X‐ray tube, operating at 100 and 140 kV, 5 mA avg. at 50% duty cycle, 2.5 mA avg. at 25% duty cycle (30 sec. maximum), Tungsten target</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3926762665"/>
                  </a:ext>
                </a:extLst>
              </a:tr>
              <a:tr h="454461">
                <a:tc rowSpan="3">
                  <a:txBody>
                    <a:bodyPr/>
                    <a:lstStyle/>
                    <a:p>
                      <a:pPr marL="0" marR="0" algn="ctr">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Detector System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gn="ctr">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A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nSpc>
                          <a:spcPct val="107000"/>
                        </a:lnSpc>
                        <a:spcBef>
                          <a:spcPts val="0"/>
                        </a:spcBef>
                        <a:spcAft>
                          <a:spcPts val="0"/>
                        </a:spcAft>
                      </a:pPr>
                      <a:r>
                        <a:rPr lang="en-US" sz="1050">
                          <a:effectLst/>
                          <a:latin typeface="Times New Roman" panose="02020603050405020304" pitchFamily="18" charset="0"/>
                          <a:cs typeface="Times New Roman" panose="02020603050405020304" pitchFamily="18" charset="0"/>
                        </a:rPr>
                        <a:t>216 multi‐channel detector consisting of GOS scintillatorscoupled to silicon diodes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2116269052"/>
                  </a:ext>
                </a:extLst>
              </a:tr>
              <a:tr h="454461">
                <a:tc vMerge="1">
                  <a:txBody>
                    <a:bodyPr/>
                    <a:lstStyle/>
                    <a:p>
                      <a:endParaRPr lang="en-US"/>
                    </a:p>
                  </a:txBody>
                  <a:tcPr/>
                </a:tc>
                <a:tc>
                  <a:txBody>
                    <a:bodyPr/>
                    <a:lstStyle/>
                    <a:p>
                      <a:pPr marL="0" marR="0" algn="ctr">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C/W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nSpc>
                          <a:spcPct val="107000"/>
                        </a:lnSpc>
                        <a:spcBef>
                          <a:spcPts val="0"/>
                        </a:spcBef>
                        <a:spcAft>
                          <a:spcPts val="0"/>
                        </a:spcAft>
                      </a:pPr>
                      <a:r>
                        <a:rPr lang="en-US" sz="1050">
                          <a:effectLst/>
                          <a:latin typeface="Times New Roman" panose="02020603050405020304" pitchFamily="18" charset="0"/>
                          <a:cs typeface="Times New Roman" panose="02020603050405020304" pitchFamily="18" charset="0"/>
                        </a:rPr>
                        <a:t>128 multi‐channel detector consisting of GOS scintillatorscoupled to silicon diodes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2901207747"/>
                  </a:ext>
                </a:extLst>
              </a:tr>
              <a:tr h="454461">
                <a:tc vMerge="1">
                  <a:txBody>
                    <a:bodyPr/>
                    <a:lstStyle/>
                    <a:p>
                      <a:endParaRPr lang="en-US"/>
                    </a:p>
                  </a:txBody>
                  <a:tcPr/>
                </a:tc>
                <a:tc>
                  <a:txBody>
                    <a:bodyPr/>
                    <a:lstStyle/>
                    <a:p>
                      <a:pPr marL="0" marR="0" algn="ctr">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Ci/Wi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64 multi‐channel detector consisting of GOS </a:t>
                      </a:r>
                      <a:r>
                        <a:rPr lang="en-US" sz="1050" dirty="0" err="1">
                          <a:effectLst/>
                          <a:latin typeface="Times New Roman" panose="02020603050405020304" pitchFamily="18" charset="0"/>
                          <a:cs typeface="Times New Roman" panose="02020603050405020304" pitchFamily="18" charset="0"/>
                        </a:rPr>
                        <a:t>scintillatorscoupled</a:t>
                      </a:r>
                      <a:r>
                        <a:rPr lang="en-US" sz="1050" dirty="0">
                          <a:effectLst/>
                          <a:latin typeface="Times New Roman" panose="02020603050405020304" pitchFamily="18" charset="0"/>
                          <a:cs typeface="Times New Roman" panose="02020603050405020304" pitchFamily="18" charset="0"/>
                        </a:rPr>
                        <a:t> to silicon diodes</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1598349009"/>
                  </a:ext>
                </a:extLst>
              </a:tr>
              <a:tr h="464313">
                <a:tc rowSpan="3">
                  <a:txBody>
                    <a:bodyPr/>
                    <a:lstStyle/>
                    <a:p>
                      <a:pPr marL="0" marR="0" algn="ctr">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Scanning Sites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gn="ctr">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A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Lumbar spine (in AP and lateral projections), proximal femur (hip) forearm, IVA Spine, SE Femur, and whole body</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70600885"/>
                  </a:ext>
                </a:extLst>
              </a:tr>
              <a:tr h="464313">
                <a:tc vMerge="1">
                  <a:txBody>
                    <a:bodyPr/>
                    <a:lstStyle/>
                    <a:p>
                      <a:endParaRPr lang="en-US"/>
                    </a:p>
                  </a:txBody>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W/Wi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nSpc>
                          <a:spcPct val="107000"/>
                        </a:lnSpc>
                        <a:spcBef>
                          <a:spcPts val="0"/>
                        </a:spcBef>
                        <a:spcAft>
                          <a:spcPts val="0"/>
                        </a:spcAft>
                      </a:pPr>
                      <a:r>
                        <a:rPr lang="en-US" sz="1050">
                          <a:effectLst/>
                          <a:latin typeface="Times New Roman" panose="02020603050405020304" pitchFamily="18" charset="0"/>
                          <a:cs typeface="Times New Roman" panose="02020603050405020304" pitchFamily="18" charset="0"/>
                        </a:rPr>
                        <a:t>Lumbar spine (in AP and decubitus lateral projections), proximal femur (hip), forearm, IVA spine (AP only), SE Femur and whole body</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200568347"/>
                  </a:ext>
                </a:extLst>
              </a:tr>
              <a:tr h="464313">
                <a:tc vMerge="1">
                  <a:txBody>
                    <a:bodyPr/>
                    <a:lstStyle/>
                    <a:p>
                      <a:endParaRPr lang="en-US"/>
                    </a:p>
                  </a:txBody>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C/Ci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nSpc>
                          <a:spcPct val="107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Lumbar spine (in AP and decubitus lateral projections), proximal femur (hip), forearm, SE Femur, and IVA spine (AP only)</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840167787"/>
                  </a:ext>
                </a:extLst>
              </a:tr>
            </a:tbl>
          </a:graphicData>
        </a:graphic>
      </p:graphicFrame>
      <p:sp>
        <p:nvSpPr>
          <p:cNvPr id="2" name="TextBox 1">
            <a:extLst>
              <a:ext uri="{FF2B5EF4-FFF2-40B4-BE49-F238E27FC236}">
                <a16:creationId xmlns:a16="http://schemas.microsoft.com/office/drawing/2014/main" id="{201B31AA-5D56-48AC-B1C1-9B7AD0CFC4B8}"/>
              </a:ext>
            </a:extLst>
          </p:cNvPr>
          <p:cNvSpPr txBox="1"/>
          <p:nvPr/>
        </p:nvSpPr>
        <p:spPr>
          <a:xfrm>
            <a:off x="4829666" y="216817"/>
            <a:ext cx="253266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Introduction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313682" y="5954191"/>
            <a:ext cx="3232829" cy="1100766"/>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08933"/>
            <a:ext cx="1828800" cy="914400"/>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648260" y="801592"/>
            <a:ext cx="2509719" cy="523220"/>
          </a:xfrm>
          <a:prstGeom prst="rect">
            <a:avLst/>
          </a:prstGeom>
          <a:noFill/>
        </p:spPr>
        <p:txBody>
          <a:bodyPr wrap="square" rtlCol="0">
            <a:spAutoFit/>
          </a:bodyPr>
          <a:lstStyle/>
          <a:p>
            <a:r>
              <a:rPr lang="en-US" b="1" dirty="0"/>
              <a:t>Product Specifications</a:t>
            </a:r>
            <a:r>
              <a:rPr lang="en-US" sz="2800" dirty="0"/>
              <a:t> </a:t>
            </a:r>
            <a:endParaRPr lang="en-US" sz="2800" b="1" dirty="0">
              <a:latin typeface="Times New Roman" panose="02020603050405020304" pitchFamily="18" charset="0"/>
              <a:cs typeface="Times New Roman" panose="02020603050405020304" pitchFamily="18" charset="0"/>
            </a:endParaRPr>
          </a:p>
        </p:txBody>
      </p:sp>
      <p:pic>
        <p:nvPicPr>
          <p:cNvPr id="13" name="Picture 12">
            <a:hlinkClick r:id="rId4" action="ppaction://hlinksldjump"/>
            <a:extLst>
              <a:ext uri="{FF2B5EF4-FFF2-40B4-BE49-F238E27FC236}">
                <a16:creationId xmlns:a16="http://schemas.microsoft.com/office/drawing/2014/main" id="{D5EE9847-149B-4211-BD2A-56545FD161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7" name="Picture 16">
            <a:hlinkClick r:id="rId6" action="ppaction://hlinksldjump"/>
            <a:extLst>
              <a:ext uri="{FF2B5EF4-FFF2-40B4-BE49-F238E27FC236}">
                <a16:creationId xmlns:a16="http://schemas.microsoft.com/office/drawing/2014/main" id="{FE6FE3A4-7D1A-47AF-8EC9-ECDA46D5BB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8" name="Picture 17">
            <a:hlinkClick r:id="rId8" action="ppaction://hlinksldjump"/>
            <a:extLst>
              <a:ext uri="{FF2B5EF4-FFF2-40B4-BE49-F238E27FC236}">
                <a16:creationId xmlns:a16="http://schemas.microsoft.com/office/drawing/2014/main" id="{1DAA9BB0-9596-461D-9A96-27871B31BA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9" name="Picture 18">
            <a:hlinkClick r:id="rId10" action="ppaction://hlinksldjump"/>
            <a:extLst>
              <a:ext uri="{FF2B5EF4-FFF2-40B4-BE49-F238E27FC236}">
                <a16:creationId xmlns:a16="http://schemas.microsoft.com/office/drawing/2014/main" id="{9AE4738A-C856-46BD-9350-A55ECEEF9B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1" name="Picture 20">
            <a:hlinkClick r:id="rId12" action="ppaction://hlinksldjump"/>
            <a:extLst>
              <a:ext uri="{FF2B5EF4-FFF2-40B4-BE49-F238E27FC236}">
                <a16:creationId xmlns:a16="http://schemas.microsoft.com/office/drawing/2014/main" id="{8ED14D3C-63D4-41DD-9CA8-6074C5DEBE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3" name="Picture 22">
            <a:extLst>
              <a:ext uri="{FF2B5EF4-FFF2-40B4-BE49-F238E27FC236}">
                <a16:creationId xmlns:a16="http://schemas.microsoft.com/office/drawing/2014/main" id="{F8059F31-39A2-4178-B6A0-76BB2C1C8F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4718536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313682" y="5954191"/>
            <a:ext cx="3232829" cy="1100766"/>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08933"/>
            <a:ext cx="1828800" cy="914400"/>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563419" y="1291472"/>
            <a:ext cx="2340037" cy="523220"/>
          </a:xfrm>
          <a:prstGeom prst="rect">
            <a:avLst/>
          </a:prstGeom>
          <a:noFill/>
        </p:spPr>
        <p:txBody>
          <a:bodyPr wrap="square" rtlCol="0">
            <a:spAutoFit/>
          </a:bodyPr>
          <a:lstStyle/>
          <a:p>
            <a:r>
              <a:rPr lang="en-US" b="1" dirty="0"/>
              <a:t>Product Specifications</a:t>
            </a:r>
            <a:r>
              <a:rPr lang="en-US" sz="2800" dirty="0"/>
              <a:t> </a:t>
            </a:r>
            <a:endParaRPr lang="en-US" sz="2800" b="1" dirty="0">
              <a:latin typeface="Times New Roman" panose="02020603050405020304" pitchFamily="18"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0420AF93-4FB8-4974-811F-445FC1810BA5}"/>
              </a:ext>
            </a:extLst>
          </p:cNvPr>
          <p:cNvGraphicFramePr>
            <a:graphicFrameLocks noGrp="1"/>
          </p:cNvGraphicFramePr>
          <p:nvPr>
            <p:extLst>
              <p:ext uri="{D42A27DB-BD31-4B8C-83A1-F6EECF244321}">
                <p14:modId xmlns:p14="http://schemas.microsoft.com/office/powerpoint/2010/main" val="4005077711"/>
              </p:ext>
            </p:extLst>
          </p:nvPr>
        </p:nvGraphicFramePr>
        <p:xfrm>
          <a:off x="1429528" y="1872717"/>
          <a:ext cx="8723139" cy="3978191"/>
        </p:xfrm>
        <a:graphic>
          <a:graphicData uri="http://schemas.openxmlformats.org/drawingml/2006/table">
            <a:tbl>
              <a:tblPr firstRow="1" firstCol="1" bandRow="1">
                <a:tableStyleId>{5C22544A-7EE6-4342-B048-85BDC9FD1C3A}</a:tableStyleId>
              </a:tblPr>
              <a:tblGrid>
                <a:gridCol w="1324714">
                  <a:extLst>
                    <a:ext uri="{9D8B030D-6E8A-4147-A177-3AD203B41FA5}">
                      <a16:colId xmlns:a16="http://schemas.microsoft.com/office/drawing/2014/main" val="2760478866"/>
                    </a:ext>
                  </a:extLst>
                </a:gridCol>
                <a:gridCol w="812192">
                  <a:extLst>
                    <a:ext uri="{9D8B030D-6E8A-4147-A177-3AD203B41FA5}">
                      <a16:colId xmlns:a16="http://schemas.microsoft.com/office/drawing/2014/main" val="3278006700"/>
                    </a:ext>
                  </a:extLst>
                </a:gridCol>
                <a:gridCol w="6586233">
                  <a:extLst>
                    <a:ext uri="{9D8B030D-6E8A-4147-A177-3AD203B41FA5}">
                      <a16:colId xmlns:a16="http://schemas.microsoft.com/office/drawing/2014/main" val="2705571442"/>
                    </a:ext>
                  </a:extLst>
                </a:gridCol>
              </a:tblGrid>
              <a:tr h="559755">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Specification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Model</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Definition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928761455"/>
                  </a:ext>
                </a:extLst>
              </a:tr>
              <a:tr h="279494">
                <a:tc rowSpan="3">
                  <a:txBody>
                    <a:bodyPr/>
                    <a:lstStyle/>
                    <a:p>
                      <a:pPr marL="0" marR="0" algn="ctr">
                        <a:lnSpc>
                          <a:spcPct val="107000"/>
                        </a:lnSpc>
                        <a:spcBef>
                          <a:spcPts val="0"/>
                        </a:spcBef>
                        <a:spcAft>
                          <a:spcPts val="0"/>
                        </a:spcAft>
                      </a:pPr>
                      <a:r>
                        <a:rPr lang="en-US" sz="1200" dirty="0">
                          <a:solidFill>
                            <a:sysClr val="windowText" lastClr="000000"/>
                          </a:solidFill>
                          <a:effectLst/>
                          <a:latin typeface="Times New Roman" panose="02020603050405020304" pitchFamily="18" charset="0"/>
                          <a:cs typeface="Times New Roman" panose="02020603050405020304" pitchFamily="18" charset="0"/>
                        </a:rPr>
                        <a:t>Scan Region </a:t>
                      </a:r>
                      <a:endParaRPr lang="en-US"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1.95 m (76.77 in.) x .65 m (25.59 in.) maximum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1452415159"/>
                  </a:ext>
                </a:extLst>
              </a:tr>
              <a:tr h="279494">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W/Wi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1.97 m (77.5 in.) x .65 m (25.59 in.) maximum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913858379"/>
                  </a:ext>
                </a:extLst>
              </a:tr>
              <a:tr h="279494">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C/Ci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.96 m (38 in.) x .51 m (20 in.) maximum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3661112972"/>
                  </a:ext>
                </a:extLst>
              </a:tr>
              <a:tr h="571889">
                <a:tc>
                  <a:txBody>
                    <a:bodyPr/>
                    <a:lstStyle/>
                    <a:p>
                      <a:pPr marL="0" marR="0" algn="ctr">
                        <a:lnSpc>
                          <a:spcPct val="107000"/>
                        </a:lnSpc>
                        <a:spcBef>
                          <a:spcPts val="0"/>
                        </a:spcBef>
                        <a:spcAft>
                          <a:spcPts val="0"/>
                        </a:spcAft>
                      </a:pPr>
                      <a:r>
                        <a:rPr lang="en-US" sz="1200" dirty="0">
                          <a:solidFill>
                            <a:sysClr val="windowText" lastClr="000000"/>
                          </a:solidFill>
                          <a:effectLst/>
                          <a:latin typeface="Times New Roman" panose="02020603050405020304" pitchFamily="18" charset="0"/>
                          <a:cs typeface="Times New Roman" panose="02020603050405020304" pitchFamily="18" charset="0"/>
                        </a:rPr>
                        <a:t>Scatter Radiation </a:t>
                      </a:r>
                      <a:endParaRPr lang="en-US"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All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Less than 10 μGy/h (1 mrad/h) at 2 m (79 in.) from the center of the X‐ray beam for all scans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148797351"/>
                  </a:ext>
                </a:extLst>
              </a:tr>
              <a:tr h="571889">
                <a:tc>
                  <a:txBody>
                    <a:bodyPr/>
                    <a:lstStyle/>
                    <a:p>
                      <a:pPr marL="0" marR="0" algn="ctr">
                        <a:lnSpc>
                          <a:spcPct val="107000"/>
                        </a:lnSpc>
                        <a:spcBef>
                          <a:spcPts val="0"/>
                        </a:spcBef>
                        <a:spcAft>
                          <a:spcPts val="0"/>
                        </a:spcAft>
                      </a:pPr>
                      <a:r>
                        <a:rPr lang="en-US" sz="1200" dirty="0">
                          <a:solidFill>
                            <a:sysClr val="windowText" lastClr="000000"/>
                          </a:solidFill>
                          <a:effectLst/>
                          <a:latin typeface="Times New Roman" panose="02020603050405020304" pitchFamily="18" charset="0"/>
                          <a:cs typeface="Times New Roman" panose="02020603050405020304" pitchFamily="18" charset="0"/>
                        </a:rPr>
                        <a:t>Leakage Radiation </a:t>
                      </a:r>
                      <a:endParaRPr lang="en-US"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All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The Horizon meets the requirements of 21 CFR 1020.30(k) for leakage from the X‐ray source.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2560245639"/>
                  </a:ext>
                </a:extLst>
              </a:tr>
              <a:tr h="864287">
                <a:tc>
                  <a:txBody>
                    <a:bodyPr/>
                    <a:lstStyle/>
                    <a:p>
                      <a:pPr marL="0" marR="0" algn="ctr">
                        <a:lnSpc>
                          <a:spcPct val="107000"/>
                        </a:lnSpc>
                        <a:spcBef>
                          <a:spcPts val="0"/>
                        </a:spcBef>
                        <a:spcAft>
                          <a:spcPts val="0"/>
                        </a:spcAft>
                      </a:pPr>
                      <a:r>
                        <a:rPr lang="en-US" sz="1200" dirty="0">
                          <a:solidFill>
                            <a:sysClr val="windowText" lastClr="000000"/>
                          </a:solidFill>
                          <a:effectLst/>
                          <a:latin typeface="Times New Roman" panose="02020603050405020304" pitchFamily="18" charset="0"/>
                          <a:cs typeface="Times New Roman" panose="02020603050405020304" pitchFamily="18" charset="0"/>
                        </a:rPr>
                        <a:t>External Shielding Requirement</a:t>
                      </a:r>
                      <a:endParaRPr lang="en-US"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All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Contact state regulatory agency.</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1358092906"/>
                  </a:ext>
                </a:extLst>
              </a:tr>
              <a:tr h="571889">
                <a:tc>
                  <a:txBody>
                    <a:bodyPr/>
                    <a:lstStyle/>
                    <a:p>
                      <a:pPr marL="0" marR="0" algn="ctr">
                        <a:lnSpc>
                          <a:spcPct val="107000"/>
                        </a:lnSpc>
                        <a:spcBef>
                          <a:spcPts val="0"/>
                        </a:spcBef>
                        <a:spcAft>
                          <a:spcPts val="0"/>
                        </a:spcAft>
                      </a:pPr>
                      <a:r>
                        <a:rPr lang="en-US" sz="1200" dirty="0">
                          <a:solidFill>
                            <a:sysClr val="windowText" lastClr="000000"/>
                          </a:solidFill>
                          <a:effectLst/>
                          <a:latin typeface="Times New Roman" panose="02020603050405020304" pitchFamily="18" charset="0"/>
                          <a:cs typeface="Times New Roman" panose="02020603050405020304" pitchFamily="18" charset="0"/>
                        </a:rPr>
                        <a:t>Calibration </a:t>
                      </a:r>
                      <a:endParaRPr lang="en-US"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All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tc>
                  <a:txBody>
                    <a:bodyPr/>
                    <a:lstStyle/>
                    <a:p>
                      <a:pPr marL="0" marR="0">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Self Calibrating using Hologic Automatic Internal Reference System. Operator calibration NOT required.</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67" marR="60367" marT="0" marB="0" anchor="ctr"/>
                </a:tc>
                <a:extLst>
                  <a:ext uri="{0D108BD9-81ED-4DB2-BD59-A6C34878D82A}">
                    <a16:rowId xmlns:a16="http://schemas.microsoft.com/office/drawing/2014/main" val="2479225993"/>
                  </a:ext>
                </a:extLst>
              </a:tr>
            </a:tbl>
          </a:graphicData>
        </a:graphic>
      </p:graphicFrame>
      <p:pic>
        <p:nvPicPr>
          <p:cNvPr id="15" name="Picture 14">
            <a:hlinkClick r:id="rId4" action="ppaction://hlinksldjump"/>
            <a:extLst>
              <a:ext uri="{FF2B5EF4-FFF2-40B4-BE49-F238E27FC236}">
                <a16:creationId xmlns:a16="http://schemas.microsoft.com/office/drawing/2014/main" id="{AF57C3E8-C10E-4AB9-9571-1D0B4542F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7" name="Picture 16">
            <a:hlinkClick r:id="rId6" action="ppaction://hlinksldjump"/>
            <a:extLst>
              <a:ext uri="{FF2B5EF4-FFF2-40B4-BE49-F238E27FC236}">
                <a16:creationId xmlns:a16="http://schemas.microsoft.com/office/drawing/2014/main" id="{CF572A5D-C5EA-461D-9580-77D59D8D2A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8" name="Picture 17">
            <a:hlinkClick r:id="rId8" action="ppaction://hlinksldjump"/>
            <a:extLst>
              <a:ext uri="{FF2B5EF4-FFF2-40B4-BE49-F238E27FC236}">
                <a16:creationId xmlns:a16="http://schemas.microsoft.com/office/drawing/2014/main" id="{D2AD804B-E97D-482B-96E8-7A4813AD62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9" name="Picture 18">
            <a:hlinkClick r:id="rId10" action="ppaction://hlinksldjump"/>
            <a:extLst>
              <a:ext uri="{FF2B5EF4-FFF2-40B4-BE49-F238E27FC236}">
                <a16:creationId xmlns:a16="http://schemas.microsoft.com/office/drawing/2014/main" id="{24A503A7-0747-4941-A9BB-D1B5FE02A3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1" name="Picture 20">
            <a:hlinkClick r:id="rId12" action="ppaction://hlinksldjump"/>
            <a:extLst>
              <a:ext uri="{FF2B5EF4-FFF2-40B4-BE49-F238E27FC236}">
                <a16:creationId xmlns:a16="http://schemas.microsoft.com/office/drawing/2014/main" id="{21D6F95A-5CCE-4E0C-AEBF-20585EB175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3" name="Picture 22">
            <a:extLst>
              <a:ext uri="{FF2B5EF4-FFF2-40B4-BE49-F238E27FC236}">
                <a16:creationId xmlns:a16="http://schemas.microsoft.com/office/drawing/2014/main" id="{00E8403A-5A8B-4255-8511-608EBA73C3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96D03DBD-236F-4771-BF05-F1F8354739C2}"/>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36422790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E7312A-89C2-412D-8C24-D667F125A490}"/>
              </a:ext>
            </a:extLst>
          </p:cNvPr>
          <p:cNvPicPr>
            <a:picLocks noChangeAspect="1"/>
          </p:cNvPicPr>
          <p:nvPr/>
        </p:nvPicPr>
        <p:blipFill rotWithShape="1">
          <a:blip r:embed="rId2"/>
          <a:srcRect l="11181" t="25642" r="25886" b="7871"/>
          <a:stretch/>
        </p:blipFill>
        <p:spPr>
          <a:xfrm rot="5400000">
            <a:off x="1695322" y="116738"/>
            <a:ext cx="5147036" cy="7031782"/>
          </a:xfrm>
          <a:prstGeom prst="rect">
            <a:avLst/>
          </a:prstGeom>
        </p:spPr>
      </p:pic>
      <p:sp>
        <p:nvSpPr>
          <p:cNvPr id="2" name="TextBox 1">
            <a:extLst>
              <a:ext uri="{FF2B5EF4-FFF2-40B4-BE49-F238E27FC236}">
                <a16:creationId xmlns:a16="http://schemas.microsoft.com/office/drawing/2014/main" id="{201B31AA-5D56-48AC-B1C1-9B7AD0CFC4B8}"/>
              </a:ext>
            </a:extLst>
          </p:cNvPr>
          <p:cNvSpPr txBox="1"/>
          <p:nvPr/>
        </p:nvSpPr>
        <p:spPr>
          <a:xfrm>
            <a:off x="4829666" y="30995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Nazanin" panose="00000400000000000000" pitchFamily="2" charset="-78"/>
              </a:rPr>
              <a:t>مقدمه</a:t>
            </a:r>
            <a:endParaRPr lang="en-US" sz="3200" b="1" dirty="0">
              <a:latin typeface="Times New Roman" panose="02020603050405020304" pitchFamily="18" charset="0"/>
              <a:cs typeface="B Nazanin" panose="00000400000000000000" pitchFamily="2" charset="-78"/>
            </a:endParaRP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9313682" y="5954191"/>
            <a:ext cx="3232829" cy="1100766"/>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08933"/>
            <a:ext cx="1828800" cy="914400"/>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7536873" y="901929"/>
            <a:ext cx="4156363" cy="523220"/>
          </a:xfrm>
          <a:prstGeom prst="rect">
            <a:avLst/>
          </a:prstGeom>
          <a:noFill/>
        </p:spPr>
        <p:txBody>
          <a:bodyPr wrap="square" rtlCol="0">
            <a:spAutoFit/>
          </a:bodyPr>
          <a:lstStyle/>
          <a:p>
            <a:pPr algn="r" rtl="1"/>
            <a:r>
              <a:rPr lang="fa-IR" sz="2800" b="1" dirty="0">
                <a:latin typeface="Times New Roman" panose="02020603050405020304" pitchFamily="18" charset="0"/>
                <a:cs typeface="B Nazanin" panose="00000400000000000000" pitchFamily="2" charset="-78"/>
              </a:rPr>
              <a:t>حداقل ابعاد اتاق قابل استفاده</a:t>
            </a:r>
            <a:endParaRPr lang="en-US" sz="2800" b="1" dirty="0">
              <a:latin typeface="Times New Roman" panose="02020603050405020304" pitchFamily="18" charset="0"/>
              <a:cs typeface="B Nazanin" panose="00000400000000000000" pitchFamily="2" charset="-78"/>
            </a:endParaRPr>
          </a:p>
        </p:txBody>
      </p:sp>
      <p:pic>
        <p:nvPicPr>
          <p:cNvPr id="13" name="Picture 12">
            <a:hlinkClick r:id="rId5" action="ppaction://hlinksldjump"/>
            <a:extLst>
              <a:ext uri="{FF2B5EF4-FFF2-40B4-BE49-F238E27FC236}">
                <a16:creationId xmlns:a16="http://schemas.microsoft.com/office/drawing/2014/main" id="{D10E183A-83D5-4065-B372-E0FD1089E3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5" name="Picture 14">
            <a:hlinkClick r:id="rId7" action="ppaction://hlinksldjump"/>
            <a:extLst>
              <a:ext uri="{FF2B5EF4-FFF2-40B4-BE49-F238E27FC236}">
                <a16:creationId xmlns:a16="http://schemas.microsoft.com/office/drawing/2014/main" id="{48A6885F-FCEE-460A-9743-A43A86299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7" name="Picture 16">
            <a:hlinkClick r:id="rId9" action="ppaction://hlinksldjump"/>
            <a:extLst>
              <a:ext uri="{FF2B5EF4-FFF2-40B4-BE49-F238E27FC236}">
                <a16:creationId xmlns:a16="http://schemas.microsoft.com/office/drawing/2014/main" id="{2CFFC311-317E-4586-9F97-9979BCE9C2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8" name="Picture 17">
            <a:hlinkClick r:id="rId11" action="ppaction://hlinksldjump"/>
            <a:extLst>
              <a:ext uri="{FF2B5EF4-FFF2-40B4-BE49-F238E27FC236}">
                <a16:creationId xmlns:a16="http://schemas.microsoft.com/office/drawing/2014/main" id="{AEA952D7-82B6-4E07-86F1-354B287EF4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9" name="Picture 18">
            <a:hlinkClick r:id="rId13" action="ppaction://hlinksldjump"/>
            <a:extLst>
              <a:ext uri="{FF2B5EF4-FFF2-40B4-BE49-F238E27FC236}">
                <a16:creationId xmlns:a16="http://schemas.microsoft.com/office/drawing/2014/main" id="{2323127B-5A72-4580-B8CD-2960492126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1" name="Picture 20">
            <a:extLst>
              <a:ext uri="{FF2B5EF4-FFF2-40B4-BE49-F238E27FC236}">
                <a16:creationId xmlns:a16="http://schemas.microsoft.com/office/drawing/2014/main" id="{4567C253-E56A-4459-8708-8C734F5751C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1DCEB942-DDE4-4079-A602-2A067C493AB4}"/>
              </a:ext>
            </a:extLst>
          </p:cNvPr>
          <p:cNvSpPr txBox="1"/>
          <p:nvPr/>
        </p:nvSpPr>
        <p:spPr>
          <a:xfrm>
            <a:off x="7660802" y="1656353"/>
            <a:ext cx="4156363" cy="1631216"/>
          </a:xfrm>
          <a:prstGeom prst="rect">
            <a:avLst/>
          </a:prstGeom>
          <a:noFill/>
        </p:spPr>
        <p:txBody>
          <a:bodyPr wrap="square" rtlCol="0">
            <a:spAutoFit/>
          </a:bodyPr>
          <a:lstStyle/>
          <a:p>
            <a:pPr algn="r" rtl="1"/>
            <a:r>
              <a:rPr lang="fa-IR" sz="2000" dirty="0">
                <a:latin typeface="Times New Roman" panose="02020603050405020304" pitchFamily="18" charset="0"/>
                <a:cs typeface="B Nazanin" panose="00000400000000000000" pitchFamily="2" charset="-78"/>
              </a:rPr>
              <a:t>برای دستگاه های </a:t>
            </a:r>
            <a:r>
              <a:rPr lang="en-US" sz="2000" dirty="0">
                <a:latin typeface="Times New Roman" panose="02020603050405020304" pitchFamily="18" charset="0"/>
                <a:cs typeface="B Nazanin" panose="00000400000000000000" pitchFamily="2" charset="-78"/>
              </a:rPr>
              <a:t>A W Wi</a:t>
            </a:r>
            <a:r>
              <a:rPr lang="fa-IR" sz="2000" dirty="0">
                <a:latin typeface="Times New Roman" panose="02020603050405020304" pitchFamily="18" charset="0"/>
                <a:cs typeface="B Nazanin" panose="00000400000000000000" pitchFamily="2" charset="-78"/>
              </a:rPr>
              <a:t> حداقل عرض اتاق می بایستی 310 سانتی متر باشد و برای عدم دریافت دز اشعه ایکس توسط اپراتور حداقل طول اتاق می تواند 400 سانتی متر باشد و لذا یک اتاق ایدهآل می تواند 3 در 4 متر باشد.</a:t>
            </a:r>
            <a:endParaRPr lang="en-US" sz="2000" dirty="0">
              <a:latin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22997490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5F29AA-1758-4BF6-A264-EAC836FF65C2}"/>
              </a:ext>
            </a:extLst>
          </p:cNvPr>
          <p:cNvPicPr>
            <a:picLocks noChangeAspect="1"/>
          </p:cNvPicPr>
          <p:nvPr/>
        </p:nvPicPr>
        <p:blipFill rotWithShape="1">
          <a:blip r:embed="rId2"/>
          <a:srcRect t="28591" b="7871"/>
          <a:stretch/>
        </p:blipFill>
        <p:spPr>
          <a:xfrm>
            <a:off x="990654" y="1439211"/>
            <a:ext cx="9144000" cy="4357470"/>
          </a:xfrm>
          <a:prstGeom prst="rect">
            <a:avLst/>
          </a:prstGeom>
        </p:spPr>
      </p:pic>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4418983" y="0"/>
            <a:ext cx="3970874"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Hardware Specification</a:t>
            </a:r>
          </a:p>
        </p:txBody>
      </p:sp>
      <p:pic>
        <p:nvPicPr>
          <p:cNvPr id="12" name="Picture 11">
            <a:hlinkClick r:id="rId5" action="ppaction://hlinksldjump"/>
            <a:extLst>
              <a:ext uri="{FF2B5EF4-FFF2-40B4-BE49-F238E27FC236}">
                <a16:creationId xmlns:a16="http://schemas.microsoft.com/office/drawing/2014/main" id="{D0CF2B76-079D-42E0-8B16-1E79EF055A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3" name="Picture 12">
            <a:hlinkClick r:id="rId7" action="ppaction://hlinksldjump"/>
            <a:extLst>
              <a:ext uri="{FF2B5EF4-FFF2-40B4-BE49-F238E27FC236}">
                <a16:creationId xmlns:a16="http://schemas.microsoft.com/office/drawing/2014/main" id="{8309EB32-84C6-463C-A443-EF9B116B9E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5" name="Picture 14">
            <a:hlinkClick r:id="rId9" action="ppaction://hlinksldjump"/>
            <a:extLst>
              <a:ext uri="{FF2B5EF4-FFF2-40B4-BE49-F238E27FC236}">
                <a16:creationId xmlns:a16="http://schemas.microsoft.com/office/drawing/2014/main" id="{D149B047-D14C-4507-BB80-D7C991B917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7" name="Picture 16">
            <a:hlinkClick r:id="rId11" action="ppaction://hlinksldjump"/>
            <a:extLst>
              <a:ext uri="{FF2B5EF4-FFF2-40B4-BE49-F238E27FC236}">
                <a16:creationId xmlns:a16="http://schemas.microsoft.com/office/drawing/2014/main" id="{BE73AACB-477E-4E7D-A9A6-4C611A7845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8" name="Picture 17">
            <a:hlinkClick r:id="rId13" action="ppaction://hlinksldjump"/>
            <a:extLst>
              <a:ext uri="{FF2B5EF4-FFF2-40B4-BE49-F238E27FC236}">
                <a16:creationId xmlns:a16="http://schemas.microsoft.com/office/drawing/2014/main" id="{94540EDC-5A15-42A1-9F01-1C590C27DFA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19" name="Picture 18">
            <a:extLst>
              <a:ext uri="{FF2B5EF4-FFF2-40B4-BE49-F238E27FC236}">
                <a16:creationId xmlns:a16="http://schemas.microsoft.com/office/drawing/2014/main" id="{6C96EFEB-094C-4774-A6D8-16BEDF744B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C1A4B8FD-6872-4013-BB97-BCE7D8B74147}"/>
              </a:ext>
            </a:extLst>
          </p:cNvPr>
          <p:cNvSpPr txBox="1"/>
          <p:nvPr/>
        </p:nvSpPr>
        <p:spPr>
          <a:xfrm>
            <a:off x="6918342" y="886659"/>
            <a:ext cx="4761905" cy="523220"/>
          </a:xfrm>
          <a:prstGeom prst="rect">
            <a:avLst/>
          </a:prstGeom>
          <a:noFill/>
        </p:spPr>
        <p:txBody>
          <a:bodyPr wrap="square" rtlCol="0">
            <a:spAutoFit/>
          </a:bodyPr>
          <a:lstStyle/>
          <a:p>
            <a:pPr algn="ctr" rtl="1"/>
            <a:r>
              <a:rPr lang="fa-IR" sz="2800" b="1" dirty="0">
                <a:latin typeface="Times New Roman" panose="02020603050405020304" pitchFamily="18" charset="0"/>
                <a:cs typeface="B Nazanin" panose="00000400000000000000" pitchFamily="2" charset="-78"/>
              </a:rPr>
              <a:t>اجزای اصلی دستگاه تراکم استخوان</a:t>
            </a:r>
            <a:endParaRPr lang="en-US" sz="2800" b="1" dirty="0">
              <a:latin typeface="Times New Roman" panose="02020603050405020304" pitchFamily="18" charset="0"/>
              <a:cs typeface="B Nazanin" panose="00000400000000000000" pitchFamily="2" charset="-78"/>
            </a:endParaRPr>
          </a:p>
        </p:txBody>
      </p:sp>
      <p:sp>
        <p:nvSpPr>
          <p:cNvPr id="2" name="TextBox 1">
            <a:extLst>
              <a:ext uri="{FF2B5EF4-FFF2-40B4-BE49-F238E27FC236}">
                <a16:creationId xmlns:a16="http://schemas.microsoft.com/office/drawing/2014/main" id="{B80AD1AA-19A7-43EA-B67A-EEA995109A70}"/>
              </a:ext>
            </a:extLst>
          </p:cNvPr>
          <p:cNvSpPr txBox="1"/>
          <p:nvPr/>
        </p:nvSpPr>
        <p:spPr>
          <a:xfrm>
            <a:off x="1237673" y="1630933"/>
            <a:ext cx="5357091" cy="369332"/>
          </a:xfrm>
          <a:prstGeom prst="rect">
            <a:avLst/>
          </a:prstGeom>
          <a:noFill/>
        </p:spPr>
        <p:txBody>
          <a:bodyPr wrap="square" rtlCol="0">
            <a:spAutoFit/>
          </a:bodyPr>
          <a:lstStyle/>
          <a:p>
            <a:pPr algn="r" rtl="1"/>
            <a:r>
              <a:rPr lang="fa-IR" dirty="0">
                <a:cs typeface="B Nazanin" panose="00000400000000000000" pitchFamily="2" charset="-78"/>
              </a:rPr>
              <a:t>در بسیاری از مواقع </a:t>
            </a:r>
            <a:r>
              <a:rPr lang="en-US" dirty="0">
                <a:cs typeface="B Nazanin" panose="00000400000000000000" pitchFamily="2" charset="-78"/>
              </a:rPr>
              <a:t>Scanner</a:t>
            </a:r>
            <a:r>
              <a:rPr lang="fa-IR" dirty="0">
                <a:cs typeface="B Nazanin" panose="00000400000000000000" pitchFamily="2" charset="-78"/>
              </a:rPr>
              <a:t> را همان تخت می گویند.</a:t>
            </a:r>
            <a:endParaRPr lang="en-US" dirty="0">
              <a:cs typeface="B Nazanin" panose="00000400000000000000" pitchFamily="2" charset="-78"/>
            </a:endParaRPr>
          </a:p>
        </p:txBody>
      </p:sp>
    </p:spTree>
    <p:extLst>
      <p:ext uri="{BB962C8B-B14F-4D97-AF65-F5344CB8AC3E}">
        <p14:creationId xmlns:p14="http://schemas.microsoft.com/office/powerpoint/2010/main" val="394996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4418983" y="0"/>
            <a:ext cx="3970874"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Hardware Specification</a:t>
            </a:r>
          </a:p>
        </p:txBody>
      </p:sp>
      <p:pic>
        <p:nvPicPr>
          <p:cNvPr id="12" name="Picture 11">
            <a:hlinkClick r:id="rId4" action="ppaction://hlinksldjump"/>
            <a:extLst>
              <a:ext uri="{FF2B5EF4-FFF2-40B4-BE49-F238E27FC236}">
                <a16:creationId xmlns:a16="http://schemas.microsoft.com/office/drawing/2014/main" id="{D0CF2B76-079D-42E0-8B16-1E79EF055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3" name="Picture 12">
            <a:hlinkClick r:id="rId6" action="ppaction://hlinksldjump"/>
            <a:extLst>
              <a:ext uri="{FF2B5EF4-FFF2-40B4-BE49-F238E27FC236}">
                <a16:creationId xmlns:a16="http://schemas.microsoft.com/office/drawing/2014/main" id="{8309EB32-84C6-463C-A443-EF9B116B9E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5" name="Picture 14">
            <a:hlinkClick r:id="rId8" action="ppaction://hlinksldjump"/>
            <a:extLst>
              <a:ext uri="{FF2B5EF4-FFF2-40B4-BE49-F238E27FC236}">
                <a16:creationId xmlns:a16="http://schemas.microsoft.com/office/drawing/2014/main" id="{D149B047-D14C-4507-BB80-D7C991B917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7" name="Picture 16">
            <a:hlinkClick r:id="rId10" action="ppaction://hlinksldjump"/>
            <a:extLst>
              <a:ext uri="{FF2B5EF4-FFF2-40B4-BE49-F238E27FC236}">
                <a16:creationId xmlns:a16="http://schemas.microsoft.com/office/drawing/2014/main" id="{BE73AACB-477E-4E7D-A9A6-4C611A7845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8" name="Picture 17">
            <a:hlinkClick r:id="rId12" action="ppaction://hlinksldjump"/>
            <a:extLst>
              <a:ext uri="{FF2B5EF4-FFF2-40B4-BE49-F238E27FC236}">
                <a16:creationId xmlns:a16="http://schemas.microsoft.com/office/drawing/2014/main" id="{94540EDC-5A15-42A1-9F01-1C590C27DF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19" name="Picture 18">
            <a:extLst>
              <a:ext uri="{FF2B5EF4-FFF2-40B4-BE49-F238E27FC236}">
                <a16:creationId xmlns:a16="http://schemas.microsoft.com/office/drawing/2014/main" id="{6C96EFEB-094C-4774-A6D8-16BEDF744B7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C1A4B8FD-6872-4013-BB97-BCE7D8B74147}"/>
              </a:ext>
            </a:extLst>
          </p:cNvPr>
          <p:cNvSpPr txBox="1"/>
          <p:nvPr/>
        </p:nvSpPr>
        <p:spPr>
          <a:xfrm>
            <a:off x="6918342" y="886659"/>
            <a:ext cx="4761905" cy="523220"/>
          </a:xfrm>
          <a:prstGeom prst="rect">
            <a:avLst/>
          </a:prstGeom>
          <a:noFill/>
        </p:spPr>
        <p:txBody>
          <a:bodyPr wrap="square" rtlCol="0">
            <a:spAutoFit/>
          </a:bodyPr>
          <a:lstStyle/>
          <a:p>
            <a:pPr algn="ctr" rtl="1"/>
            <a:r>
              <a:rPr lang="fa-IR" sz="2800" b="1" dirty="0">
                <a:latin typeface="Times New Roman" panose="02020603050405020304" pitchFamily="18" charset="0"/>
                <a:cs typeface="B Nazanin" panose="00000400000000000000" pitchFamily="2" charset="-78"/>
              </a:rPr>
              <a:t>مراحل اصلی انجام اسکن </a:t>
            </a:r>
            <a:r>
              <a:rPr lang="en-US" sz="2800" b="1" dirty="0">
                <a:latin typeface="Times New Roman" panose="02020603050405020304" pitchFamily="18" charset="0"/>
                <a:cs typeface="B Nazanin" panose="00000400000000000000" pitchFamily="2" charset="-78"/>
              </a:rPr>
              <a:t>BMD</a:t>
            </a:r>
          </a:p>
        </p:txBody>
      </p:sp>
      <p:sp>
        <p:nvSpPr>
          <p:cNvPr id="2" name="TextBox 1">
            <a:extLst>
              <a:ext uri="{FF2B5EF4-FFF2-40B4-BE49-F238E27FC236}">
                <a16:creationId xmlns:a16="http://schemas.microsoft.com/office/drawing/2014/main" id="{07BD2D9B-CA16-4744-A70C-90F44603ACE5}"/>
              </a:ext>
            </a:extLst>
          </p:cNvPr>
          <p:cNvSpPr txBox="1"/>
          <p:nvPr/>
        </p:nvSpPr>
        <p:spPr>
          <a:xfrm>
            <a:off x="944880" y="1630933"/>
            <a:ext cx="10614660" cy="3139321"/>
          </a:xfrm>
          <a:prstGeom prst="rect">
            <a:avLst/>
          </a:prstGeom>
          <a:noFill/>
        </p:spPr>
        <p:txBody>
          <a:bodyPr wrap="square" rtlCol="0">
            <a:spAutoFit/>
          </a:bodyPr>
          <a:lstStyle/>
          <a:p>
            <a:pPr algn="r" rtl="1"/>
            <a:r>
              <a:rPr lang="fa-IR" dirty="0">
                <a:cs typeface="B Nazanin" panose="00000400000000000000" pitchFamily="2" charset="-78"/>
              </a:rPr>
              <a:t>1- انتخاب نوع اسکن</a:t>
            </a:r>
          </a:p>
          <a:p>
            <a:pPr algn="r" rtl="1"/>
            <a:r>
              <a:rPr lang="fa-IR" dirty="0">
                <a:cs typeface="B Nazanin" panose="00000400000000000000" pitchFamily="2" charset="-78"/>
              </a:rPr>
              <a:t>2- انجام پوزیشن دهی بیمار</a:t>
            </a:r>
          </a:p>
          <a:p>
            <a:pPr algn="r" rtl="1"/>
            <a:r>
              <a:rPr lang="fa-IR" dirty="0">
                <a:cs typeface="B Nazanin" panose="00000400000000000000" pitchFamily="2" charset="-78"/>
              </a:rPr>
              <a:t>3- تولید ولتاژ های 140 و 100 کیلو ولت توسط </a:t>
            </a:r>
            <a:r>
              <a:rPr lang="en-US" dirty="0">
                <a:cs typeface="B Nazanin" panose="00000400000000000000" pitchFamily="2" charset="-78"/>
              </a:rPr>
              <a:t>XRC</a:t>
            </a:r>
          </a:p>
          <a:p>
            <a:pPr algn="r" rtl="1"/>
            <a:r>
              <a:rPr lang="fa-IR" dirty="0">
                <a:cs typeface="B Nazanin" panose="00000400000000000000" pitchFamily="2" charset="-78"/>
              </a:rPr>
              <a:t>4- تولید اشعه ایکس توسط </a:t>
            </a:r>
            <a:r>
              <a:rPr lang="en-US" dirty="0">
                <a:cs typeface="B Nazanin" panose="00000400000000000000" pitchFamily="2" charset="-78"/>
              </a:rPr>
              <a:t>X-Ray Tube</a:t>
            </a:r>
          </a:p>
          <a:p>
            <a:pPr algn="r" rtl="1"/>
            <a:r>
              <a:rPr lang="fa-IR" dirty="0">
                <a:cs typeface="B Nazanin" panose="00000400000000000000" pitchFamily="2" charset="-78"/>
              </a:rPr>
              <a:t>5- انتخاب میان اشعه مورد نیاز توسط </a:t>
            </a:r>
            <a:r>
              <a:rPr lang="en-US" dirty="0">
                <a:cs typeface="B Nazanin" panose="00000400000000000000" pitchFamily="2" charset="-78"/>
              </a:rPr>
              <a:t>Aperture</a:t>
            </a:r>
            <a:endParaRPr lang="fa-IR" dirty="0">
              <a:cs typeface="B Nazanin" panose="00000400000000000000" pitchFamily="2" charset="-78"/>
            </a:endParaRPr>
          </a:p>
          <a:p>
            <a:pPr algn="r" rtl="1"/>
            <a:r>
              <a:rPr lang="fa-IR" dirty="0">
                <a:cs typeface="B Nazanin" panose="00000400000000000000" pitchFamily="2" charset="-78"/>
              </a:rPr>
              <a:t>6- دریافت اشعه عبوری از بیمار و تخت توسط دیتکتور</a:t>
            </a:r>
          </a:p>
          <a:p>
            <a:pPr algn="r" rtl="1"/>
            <a:r>
              <a:rPr lang="fa-IR" dirty="0">
                <a:cs typeface="B Nazanin" panose="00000400000000000000" pitchFamily="2" charset="-78"/>
              </a:rPr>
              <a:t>7- تقویت سیگنال دریافتی توسط دیتکتور</a:t>
            </a:r>
          </a:p>
          <a:p>
            <a:pPr algn="r" rtl="1"/>
            <a:r>
              <a:rPr lang="fa-IR" dirty="0">
                <a:cs typeface="B Nazanin" panose="00000400000000000000" pitchFamily="2" charset="-78"/>
              </a:rPr>
              <a:t>8- انجام آنالیز سیگنال های دریافتی و نمایش اسکن در نرم افزار</a:t>
            </a:r>
          </a:p>
          <a:p>
            <a:pPr algn="r" rtl="1"/>
            <a:r>
              <a:rPr lang="fa-IR" dirty="0">
                <a:cs typeface="B Nazanin" panose="00000400000000000000" pitchFamily="2" charset="-78"/>
              </a:rPr>
              <a:t>9- پایان اسکن و زدن دکمه </a:t>
            </a:r>
            <a:r>
              <a:rPr lang="en-US" dirty="0">
                <a:cs typeface="B Nazanin" panose="00000400000000000000" pitchFamily="2" charset="-78"/>
              </a:rPr>
              <a:t>Stop Scan</a:t>
            </a:r>
          </a:p>
          <a:p>
            <a:pPr algn="r" rtl="1"/>
            <a:r>
              <a:rPr lang="fa-IR" dirty="0">
                <a:cs typeface="B Nazanin" panose="00000400000000000000" pitchFamily="2" charset="-78"/>
              </a:rPr>
              <a:t>10 – آنالیز اسکن</a:t>
            </a:r>
          </a:p>
          <a:p>
            <a:pPr algn="r" rtl="1"/>
            <a:r>
              <a:rPr lang="fa-IR" dirty="0">
                <a:cs typeface="B Nazanin" panose="00000400000000000000" pitchFamily="2" charset="-78"/>
              </a:rPr>
              <a:t>11 – ارایه گزارش به بیمار</a:t>
            </a:r>
            <a:endParaRPr lang="en-US" dirty="0">
              <a:cs typeface="B Nazanin" panose="00000400000000000000" pitchFamily="2" charset="-78"/>
            </a:endParaRPr>
          </a:p>
        </p:txBody>
      </p:sp>
    </p:spTree>
    <p:extLst>
      <p:ext uri="{BB962C8B-B14F-4D97-AF65-F5344CB8AC3E}">
        <p14:creationId xmlns:p14="http://schemas.microsoft.com/office/powerpoint/2010/main" val="24053922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4418983" y="0"/>
            <a:ext cx="3970874"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Hardware Specification</a:t>
            </a:r>
          </a:p>
        </p:txBody>
      </p:sp>
      <p:pic>
        <p:nvPicPr>
          <p:cNvPr id="12" name="Picture 11">
            <a:hlinkClick r:id="rId4" action="ppaction://hlinksldjump"/>
            <a:extLst>
              <a:ext uri="{FF2B5EF4-FFF2-40B4-BE49-F238E27FC236}">
                <a16:creationId xmlns:a16="http://schemas.microsoft.com/office/drawing/2014/main" id="{D0CF2B76-079D-42E0-8B16-1E79EF055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3" name="Picture 12">
            <a:hlinkClick r:id="rId6" action="ppaction://hlinksldjump"/>
            <a:extLst>
              <a:ext uri="{FF2B5EF4-FFF2-40B4-BE49-F238E27FC236}">
                <a16:creationId xmlns:a16="http://schemas.microsoft.com/office/drawing/2014/main" id="{8309EB32-84C6-463C-A443-EF9B116B9E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5" name="Picture 14">
            <a:hlinkClick r:id="rId8" action="ppaction://hlinksldjump"/>
            <a:extLst>
              <a:ext uri="{FF2B5EF4-FFF2-40B4-BE49-F238E27FC236}">
                <a16:creationId xmlns:a16="http://schemas.microsoft.com/office/drawing/2014/main" id="{D149B047-D14C-4507-BB80-D7C991B917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7" name="Picture 16">
            <a:hlinkClick r:id="rId10" action="ppaction://hlinksldjump"/>
            <a:extLst>
              <a:ext uri="{FF2B5EF4-FFF2-40B4-BE49-F238E27FC236}">
                <a16:creationId xmlns:a16="http://schemas.microsoft.com/office/drawing/2014/main" id="{BE73AACB-477E-4E7D-A9A6-4C611A7845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8" name="Picture 17">
            <a:hlinkClick r:id="rId12" action="ppaction://hlinksldjump"/>
            <a:extLst>
              <a:ext uri="{FF2B5EF4-FFF2-40B4-BE49-F238E27FC236}">
                <a16:creationId xmlns:a16="http://schemas.microsoft.com/office/drawing/2014/main" id="{94540EDC-5A15-42A1-9F01-1C590C27DF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19" name="Picture 18">
            <a:extLst>
              <a:ext uri="{FF2B5EF4-FFF2-40B4-BE49-F238E27FC236}">
                <a16:creationId xmlns:a16="http://schemas.microsoft.com/office/drawing/2014/main" id="{6C96EFEB-094C-4774-A6D8-16BEDF744B7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C1A4B8FD-6872-4013-BB97-BCE7D8B74147}"/>
              </a:ext>
            </a:extLst>
          </p:cNvPr>
          <p:cNvSpPr txBox="1"/>
          <p:nvPr/>
        </p:nvSpPr>
        <p:spPr>
          <a:xfrm>
            <a:off x="6918342" y="886659"/>
            <a:ext cx="4761905" cy="523220"/>
          </a:xfrm>
          <a:prstGeom prst="rect">
            <a:avLst/>
          </a:prstGeom>
          <a:noFill/>
        </p:spPr>
        <p:txBody>
          <a:bodyPr wrap="square" rtlCol="0">
            <a:spAutoFit/>
          </a:bodyPr>
          <a:lstStyle/>
          <a:p>
            <a:pPr algn="ctr" rtl="1"/>
            <a:r>
              <a:rPr lang="fa-IR" sz="2800" b="1" dirty="0">
                <a:latin typeface="Times New Roman" panose="02020603050405020304" pitchFamily="18" charset="0"/>
                <a:cs typeface="B Nazanin" panose="00000400000000000000" pitchFamily="2" charset="-78"/>
              </a:rPr>
              <a:t>فیلتر های تراکم استخوان</a:t>
            </a:r>
            <a:endParaRPr lang="en-US" sz="2800" b="1" dirty="0">
              <a:latin typeface="Times New Roman" panose="02020603050405020304" pitchFamily="18" charset="0"/>
              <a:cs typeface="B Nazanin" panose="00000400000000000000" pitchFamily="2" charset="-78"/>
            </a:endParaRPr>
          </a:p>
        </p:txBody>
      </p:sp>
      <p:sp>
        <p:nvSpPr>
          <p:cNvPr id="2" name="TextBox 1">
            <a:extLst>
              <a:ext uri="{FF2B5EF4-FFF2-40B4-BE49-F238E27FC236}">
                <a16:creationId xmlns:a16="http://schemas.microsoft.com/office/drawing/2014/main" id="{07BD2D9B-CA16-4744-A70C-90F44603ACE5}"/>
              </a:ext>
            </a:extLst>
          </p:cNvPr>
          <p:cNvSpPr txBox="1"/>
          <p:nvPr/>
        </p:nvSpPr>
        <p:spPr>
          <a:xfrm>
            <a:off x="5083466" y="1630933"/>
            <a:ext cx="6476073" cy="3200876"/>
          </a:xfrm>
          <a:prstGeom prst="rect">
            <a:avLst/>
          </a:prstGeom>
          <a:noFill/>
        </p:spPr>
        <p:txBody>
          <a:bodyPr wrap="square" rtlCol="0">
            <a:spAutoFit/>
          </a:bodyPr>
          <a:lstStyle/>
          <a:p>
            <a:pPr algn="r" rtl="1"/>
            <a:r>
              <a:rPr lang="fa-IR" dirty="0">
                <a:cs typeface="B Nazanin" panose="00000400000000000000" pitchFamily="2" charset="-78"/>
              </a:rPr>
              <a:t>در تراکم استخوان </a:t>
            </a:r>
            <a:r>
              <a:rPr lang="en-US" dirty="0">
                <a:cs typeface="B Nazanin" panose="00000400000000000000" pitchFamily="2" charset="-78"/>
              </a:rPr>
              <a:t>Hologic</a:t>
            </a:r>
            <a:r>
              <a:rPr lang="fa-IR" dirty="0">
                <a:cs typeface="B Nazanin" panose="00000400000000000000" pitchFamily="2" charset="-78"/>
              </a:rPr>
              <a:t> به منظور تفکیک هر چه بهتر بافت و استخوان از یکدیگر از قطعه ای به نام </a:t>
            </a:r>
            <a:r>
              <a:rPr lang="en-US" dirty="0">
                <a:cs typeface="B Nazanin" panose="00000400000000000000" pitchFamily="2" charset="-78"/>
              </a:rPr>
              <a:t>Drum</a:t>
            </a:r>
            <a:r>
              <a:rPr lang="fa-IR" dirty="0">
                <a:cs typeface="B Nazanin" panose="00000400000000000000" pitchFamily="2" charset="-78"/>
              </a:rPr>
              <a:t> استفاده می شود که وظیفه ایجاد فیلتر بر روی مسیر حرکت اشعه </a:t>
            </a:r>
            <a:r>
              <a:rPr lang="en-US" dirty="0">
                <a:cs typeface="B Nazanin" panose="00000400000000000000" pitchFamily="2" charset="-78"/>
              </a:rPr>
              <a:t>X</a:t>
            </a:r>
            <a:r>
              <a:rPr lang="fa-IR" dirty="0">
                <a:cs typeface="B Nazanin" panose="00000400000000000000" pitchFamily="2" charset="-78"/>
              </a:rPr>
              <a:t> را دارد.</a:t>
            </a:r>
          </a:p>
          <a:p>
            <a:pPr algn="r" rtl="1"/>
            <a:r>
              <a:rPr lang="fa-IR" dirty="0">
                <a:cs typeface="B Nazanin" panose="00000400000000000000" pitchFamily="2" charset="-78"/>
              </a:rPr>
              <a:t>این قطعه از دو سیلندر تو در تو تشکیل شده است که مجموعا 6 حالت مختلف را بر روی اشعه </a:t>
            </a:r>
            <a:r>
              <a:rPr lang="en-US" dirty="0">
                <a:cs typeface="B Nazanin" panose="00000400000000000000" pitchFamily="2" charset="-78"/>
              </a:rPr>
              <a:t>X</a:t>
            </a:r>
            <a:r>
              <a:rPr lang="fa-IR" dirty="0">
                <a:cs typeface="B Nazanin" panose="00000400000000000000" pitchFamily="2" charset="-78"/>
              </a:rPr>
              <a:t> اعمال می کند.</a:t>
            </a:r>
          </a:p>
          <a:p>
            <a:pPr algn="r" rtl="1"/>
            <a:r>
              <a:rPr lang="fa-IR" dirty="0">
                <a:cs typeface="B Nazanin" panose="00000400000000000000" pitchFamily="2" charset="-78"/>
              </a:rPr>
              <a:t>این قطعه به شدت به برق شهر حساس می باشد و لذا برای دستگاه تراکم استخوان </a:t>
            </a:r>
            <a:r>
              <a:rPr lang="fa-IR" sz="2000" b="1" u="sng" dirty="0">
                <a:solidFill>
                  <a:srgbClr val="FF0000"/>
                </a:solidFill>
                <a:cs typeface="B Nazanin" panose="00000400000000000000" pitchFamily="2" charset="-78"/>
              </a:rPr>
              <a:t>باید</a:t>
            </a:r>
            <a:r>
              <a:rPr lang="fa-IR" dirty="0">
                <a:cs typeface="B Nazanin" panose="00000400000000000000" pitchFamily="2" charset="-78"/>
              </a:rPr>
              <a:t> و </a:t>
            </a:r>
            <a:r>
              <a:rPr lang="fa-IR" sz="2000" b="1" u="sng" dirty="0">
                <a:solidFill>
                  <a:srgbClr val="FF0000"/>
                </a:solidFill>
                <a:cs typeface="B Nazanin" panose="00000400000000000000" pitchFamily="2" charset="-78"/>
              </a:rPr>
              <a:t>حتما</a:t>
            </a:r>
            <a:r>
              <a:rPr lang="fa-IR" dirty="0">
                <a:cs typeface="B Nazanin" panose="00000400000000000000" pitchFamily="2" charset="-78"/>
              </a:rPr>
              <a:t> از </a:t>
            </a:r>
            <a:r>
              <a:rPr lang="en-US" dirty="0">
                <a:cs typeface="B Nazanin" panose="00000400000000000000" pitchFamily="2" charset="-78"/>
              </a:rPr>
              <a:t>UPS</a:t>
            </a:r>
            <a:r>
              <a:rPr lang="fa-IR" dirty="0">
                <a:cs typeface="B Nazanin" panose="00000400000000000000" pitchFamily="2" charset="-78"/>
              </a:rPr>
              <a:t> با ویژگی های خاص استفاده گردد.</a:t>
            </a:r>
            <a:endParaRPr lang="en-US" dirty="0">
              <a:cs typeface="B Nazanin" panose="00000400000000000000" pitchFamily="2" charset="-78"/>
            </a:endParaRPr>
          </a:p>
          <a:p>
            <a:pPr algn="r" rtl="1"/>
            <a:endParaRPr lang="en-US" dirty="0">
              <a:cs typeface="B Nazanin" panose="00000400000000000000" pitchFamily="2" charset="-78"/>
            </a:endParaRPr>
          </a:p>
          <a:p>
            <a:pPr algn="r" rtl="1"/>
            <a:r>
              <a:rPr lang="fa-IR" dirty="0">
                <a:cs typeface="B Nazanin" panose="00000400000000000000" pitchFamily="2" charset="-78"/>
              </a:rPr>
              <a:t>نام دیگر این قطعه </a:t>
            </a:r>
            <a:r>
              <a:rPr lang="en-US" dirty="0">
                <a:cs typeface="B Nazanin" panose="00000400000000000000" pitchFamily="2" charset="-78"/>
              </a:rPr>
              <a:t>Filter Wheel </a:t>
            </a:r>
            <a:r>
              <a:rPr lang="fa-IR" dirty="0">
                <a:cs typeface="B Nazanin" panose="00000400000000000000" pitchFamily="2" charset="-78"/>
              </a:rPr>
              <a:t> می باشد.</a:t>
            </a:r>
          </a:p>
          <a:p>
            <a:pPr algn="r" rtl="1"/>
            <a:endParaRPr lang="fa-IR" dirty="0">
              <a:cs typeface="B Nazanin" panose="00000400000000000000" pitchFamily="2" charset="-78"/>
            </a:endParaRPr>
          </a:p>
          <a:p>
            <a:pPr algn="r" rtl="1"/>
            <a:r>
              <a:rPr lang="fa-IR" dirty="0">
                <a:cs typeface="B Nazanin" panose="00000400000000000000" pitchFamily="2" charset="-78"/>
              </a:rPr>
              <a:t>نمونه مشابه این فیلتر در دستگاه ماموگرافی </a:t>
            </a:r>
            <a:r>
              <a:rPr lang="en-US" dirty="0">
                <a:cs typeface="B Nazanin" panose="00000400000000000000" pitchFamily="2" charset="-78"/>
              </a:rPr>
              <a:t>Hologic</a:t>
            </a:r>
            <a:r>
              <a:rPr lang="fa-IR" dirty="0">
                <a:cs typeface="B Nazanin" panose="00000400000000000000" pitchFamily="2" charset="-78"/>
              </a:rPr>
              <a:t> مورد استفاده قرار میگیرد.</a:t>
            </a:r>
            <a:endParaRPr lang="en-US" dirty="0">
              <a:cs typeface="B Nazanin" panose="00000400000000000000" pitchFamily="2" charset="-78"/>
            </a:endParaRPr>
          </a:p>
        </p:txBody>
      </p:sp>
      <p:pic>
        <p:nvPicPr>
          <p:cNvPr id="3" name="Picture 2">
            <a:extLst>
              <a:ext uri="{FF2B5EF4-FFF2-40B4-BE49-F238E27FC236}">
                <a16:creationId xmlns:a16="http://schemas.microsoft.com/office/drawing/2014/main" id="{2447FF2B-9D43-4F53-8307-CDDBD27AB3D9}"/>
              </a:ext>
            </a:extLst>
          </p:cNvPr>
          <p:cNvPicPr>
            <a:picLocks noChangeAspect="1"/>
          </p:cNvPicPr>
          <p:nvPr/>
        </p:nvPicPr>
        <p:blipFill>
          <a:blip r:embed="rId15"/>
          <a:stretch>
            <a:fillRect/>
          </a:stretch>
        </p:blipFill>
        <p:spPr>
          <a:xfrm>
            <a:off x="1135923" y="650933"/>
            <a:ext cx="3375041" cy="5019964"/>
          </a:xfrm>
          <a:prstGeom prst="rect">
            <a:avLst/>
          </a:prstGeom>
        </p:spPr>
      </p:pic>
      <p:sp>
        <p:nvSpPr>
          <p:cNvPr id="5" name="TextBox 4">
            <a:extLst>
              <a:ext uri="{FF2B5EF4-FFF2-40B4-BE49-F238E27FC236}">
                <a16:creationId xmlns:a16="http://schemas.microsoft.com/office/drawing/2014/main" id="{215215D8-F575-4E4D-9016-CAB50C3BDA75}"/>
              </a:ext>
            </a:extLst>
          </p:cNvPr>
          <p:cNvSpPr txBox="1"/>
          <p:nvPr/>
        </p:nvSpPr>
        <p:spPr>
          <a:xfrm>
            <a:off x="4510964" y="4024682"/>
            <a:ext cx="836191" cy="369332"/>
          </a:xfrm>
          <a:prstGeom prst="rect">
            <a:avLst/>
          </a:prstGeom>
          <a:noFill/>
        </p:spPr>
        <p:txBody>
          <a:bodyPr wrap="none" rtlCol="0">
            <a:spAutoFit/>
          </a:bodyPr>
          <a:lstStyle/>
          <a:p>
            <a:r>
              <a:rPr lang="en-US" dirty="0"/>
              <a:t>Filter 1</a:t>
            </a:r>
          </a:p>
        </p:txBody>
      </p:sp>
      <p:sp>
        <p:nvSpPr>
          <p:cNvPr id="16" name="TextBox 15">
            <a:extLst>
              <a:ext uri="{FF2B5EF4-FFF2-40B4-BE49-F238E27FC236}">
                <a16:creationId xmlns:a16="http://schemas.microsoft.com/office/drawing/2014/main" id="{BF453FBE-061E-42F0-BE52-974459B14BE4}"/>
              </a:ext>
            </a:extLst>
          </p:cNvPr>
          <p:cNvSpPr txBox="1"/>
          <p:nvPr/>
        </p:nvSpPr>
        <p:spPr>
          <a:xfrm>
            <a:off x="298914" y="4709466"/>
            <a:ext cx="836191" cy="369332"/>
          </a:xfrm>
          <a:prstGeom prst="rect">
            <a:avLst/>
          </a:prstGeom>
          <a:noFill/>
        </p:spPr>
        <p:txBody>
          <a:bodyPr wrap="none" rtlCol="0">
            <a:spAutoFit/>
          </a:bodyPr>
          <a:lstStyle/>
          <a:p>
            <a:r>
              <a:rPr lang="en-US" dirty="0"/>
              <a:t>Filter 3</a:t>
            </a:r>
          </a:p>
        </p:txBody>
      </p:sp>
      <p:sp>
        <p:nvSpPr>
          <p:cNvPr id="20" name="TextBox 19">
            <a:extLst>
              <a:ext uri="{FF2B5EF4-FFF2-40B4-BE49-F238E27FC236}">
                <a16:creationId xmlns:a16="http://schemas.microsoft.com/office/drawing/2014/main" id="{C80ECB88-F7C1-4FC5-BAE9-C2323990CB32}"/>
              </a:ext>
            </a:extLst>
          </p:cNvPr>
          <p:cNvSpPr txBox="1"/>
          <p:nvPr/>
        </p:nvSpPr>
        <p:spPr>
          <a:xfrm>
            <a:off x="3476224" y="5877783"/>
            <a:ext cx="836191" cy="369332"/>
          </a:xfrm>
          <a:prstGeom prst="rect">
            <a:avLst/>
          </a:prstGeom>
          <a:noFill/>
        </p:spPr>
        <p:txBody>
          <a:bodyPr wrap="none" rtlCol="0">
            <a:spAutoFit/>
          </a:bodyPr>
          <a:lstStyle/>
          <a:p>
            <a:r>
              <a:rPr lang="en-US" dirty="0"/>
              <a:t>Filter 2</a:t>
            </a:r>
          </a:p>
        </p:txBody>
      </p:sp>
      <p:cxnSp>
        <p:nvCxnSpPr>
          <p:cNvPr id="9" name="Straight Arrow Connector 8">
            <a:extLst>
              <a:ext uri="{FF2B5EF4-FFF2-40B4-BE49-F238E27FC236}">
                <a16:creationId xmlns:a16="http://schemas.microsoft.com/office/drawing/2014/main" id="{45FDDBAF-6A98-4F25-88AE-30102623314B}"/>
              </a:ext>
            </a:extLst>
          </p:cNvPr>
          <p:cNvCxnSpPr>
            <a:stCxn id="5" idx="1"/>
          </p:cNvCxnSpPr>
          <p:nvPr/>
        </p:nvCxnSpPr>
        <p:spPr>
          <a:xfrm flipH="1" flipV="1">
            <a:off x="3408218" y="3856115"/>
            <a:ext cx="1102746" cy="3532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C642DFE-556F-45DC-8C6B-605FBD46850F}"/>
              </a:ext>
            </a:extLst>
          </p:cNvPr>
          <p:cNvCxnSpPr>
            <a:cxnSpLocks/>
            <a:stCxn id="20" idx="0"/>
          </p:cNvCxnSpPr>
          <p:nvPr/>
        </p:nvCxnSpPr>
        <p:spPr>
          <a:xfrm flipH="1" flipV="1">
            <a:off x="2336800" y="4185639"/>
            <a:ext cx="1557520" cy="16921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AAC5030-B9D2-41A7-9AAF-7C57A64E9CA8}"/>
              </a:ext>
            </a:extLst>
          </p:cNvPr>
          <p:cNvCxnSpPr>
            <a:cxnSpLocks/>
          </p:cNvCxnSpPr>
          <p:nvPr/>
        </p:nvCxnSpPr>
        <p:spPr>
          <a:xfrm flipV="1">
            <a:off x="817373" y="3930700"/>
            <a:ext cx="983718" cy="7787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0680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Hardware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5" name="TextBox 4">
            <a:extLst>
              <a:ext uri="{FF2B5EF4-FFF2-40B4-BE49-F238E27FC236}">
                <a16:creationId xmlns:a16="http://schemas.microsoft.com/office/drawing/2014/main" id="{F366C86A-35C6-4D30-BBC4-463776B01AD8}"/>
              </a:ext>
            </a:extLst>
          </p:cNvPr>
          <p:cNvSpPr txBox="1"/>
          <p:nvPr/>
        </p:nvSpPr>
        <p:spPr>
          <a:xfrm>
            <a:off x="1225484" y="750872"/>
            <a:ext cx="2017336" cy="369332"/>
          </a:xfrm>
          <a:prstGeom prst="rect">
            <a:avLst/>
          </a:prstGeom>
          <a:noFill/>
        </p:spPr>
        <p:txBody>
          <a:bodyPr wrap="square" rtlCol="0">
            <a:spAutoFit/>
          </a:bodyPr>
          <a:lstStyle/>
          <a:p>
            <a:r>
              <a:rPr lang="en-US" dirty="0"/>
              <a:t>X-Ray Generation:</a:t>
            </a:r>
          </a:p>
        </p:txBody>
      </p:sp>
      <p:sp>
        <p:nvSpPr>
          <p:cNvPr id="13" name="TextBox 12">
            <a:extLst>
              <a:ext uri="{FF2B5EF4-FFF2-40B4-BE49-F238E27FC236}">
                <a16:creationId xmlns:a16="http://schemas.microsoft.com/office/drawing/2014/main" id="{44F49A1C-D408-4519-A964-543739B5EC4D}"/>
              </a:ext>
            </a:extLst>
          </p:cNvPr>
          <p:cNvSpPr txBox="1"/>
          <p:nvPr/>
        </p:nvSpPr>
        <p:spPr>
          <a:xfrm>
            <a:off x="1225484" y="1120204"/>
            <a:ext cx="8832915" cy="923330"/>
          </a:xfrm>
          <a:prstGeom prst="rect">
            <a:avLst/>
          </a:prstGeom>
          <a:noFill/>
        </p:spPr>
        <p:txBody>
          <a:bodyPr wrap="square" rtlCol="0">
            <a:spAutoFit/>
          </a:bodyPr>
          <a:lstStyle/>
          <a:p>
            <a:r>
              <a:rPr lang="en-US" dirty="0"/>
              <a:t>In Hologic DEXA systems there are two different X-ray pulses with different amplitude. The X-ray Tube generator emit 100Kv and 140KV to differentiate tissue and bone effectively.</a:t>
            </a:r>
          </a:p>
          <a:p>
            <a:endParaRPr lang="en-US" dirty="0"/>
          </a:p>
        </p:txBody>
      </p:sp>
      <p:pic>
        <p:nvPicPr>
          <p:cNvPr id="3" name="Picture 2">
            <a:extLst>
              <a:ext uri="{FF2B5EF4-FFF2-40B4-BE49-F238E27FC236}">
                <a16:creationId xmlns:a16="http://schemas.microsoft.com/office/drawing/2014/main" id="{DE490C33-2757-42A3-9266-E2264DE65A14}"/>
              </a:ext>
            </a:extLst>
          </p:cNvPr>
          <p:cNvPicPr>
            <a:picLocks noChangeAspect="1"/>
          </p:cNvPicPr>
          <p:nvPr/>
        </p:nvPicPr>
        <p:blipFill rotWithShape="1">
          <a:blip r:embed="rId4"/>
          <a:srcRect t="25842" b="16334"/>
          <a:stretch/>
        </p:blipFill>
        <p:spPr>
          <a:xfrm>
            <a:off x="1436903" y="1772238"/>
            <a:ext cx="9144000" cy="3965558"/>
          </a:xfrm>
          <a:prstGeom prst="rect">
            <a:avLst/>
          </a:prstGeom>
        </p:spPr>
      </p:pic>
      <p:pic>
        <p:nvPicPr>
          <p:cNvPr id="15" name="Picture 14">
            <a:hlinkClick r:id="rId5" action="ppaction://hlinksldjump"/>
            <a:extLst>
              <a:ext uri="{FF2B5EF4-FFF2-40B4-BE49-F238E27FC236}">
                <a16:creationId xmlns:a16="http://schemas.microsoft.com/office/drawing/2014/main" id="{8609E7F4-5C1E-4A9C-8652-8662143520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7" name="Picture 16">
            <a:hlinkClick r:id="rId7" action="ppaction://hlinksldjump"/>
            <a:extLst>
              <a:ext uri="{FF2B5EF4-FFF2-40B4-BE49-F238E27FC236}">
                <a16:creationId xmlns:a16="http://schemas.microsoft.com/office/drawing/2014/main" id="{77C8C20D-1F6D-4765-B341-D154A72BBF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8" name="Picture 17">
            <a:hlinkClick r:id="rId9" action="ppaction://hlinksldjump"/>
            <a:extLst>
              <a:ext uri="{FF2B5EF4-FFF2-40B4-BE49-F238E27FC236}">
                <a16:creationId xmlns:a16="http://schemas.microsoft.com/office/drawing/2014/main" id="{C5CEE30B-3379-4552-ADC8-D5A70848E0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9" name="Picture 18">
            <a:hlinkClick r:id="rId11" action="ppaction://hlinksldjump"/>
            <a:extLst>
              <a:ext uri="{FF2B5EF4-FFF2-40B4-BE49-F238E27FC236}">
                <a16:creationId xmlns:a16="http://schemas.microsoft.com/office/drawing/2014/main" id="{EB2313CC-A7F2-487D-8863-19A81C73A2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1" name="Picture 20">
            <a:hlinkClick r:id="rId13" action="ppaction://hlinksldjump"/>
            <a:extLst>
              <a:ext uri="{FF2B5EF4-FFF2-40B4-BE49-F238E27FC236}">
                <a16:creationId xmlns:a16="http://schemas.microsoft.com/office/drawing/2014/main" id="{3AE7C692-FBE9-4176-B4C6-6172C9D2F7F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3" name="Picture 22">
            <a:extLst>
              <a:ext uri="{FF2B5EF4-FFF2-40B4-BE49-F238E27FC236}">
                <a16:creationId xmlns:a16="http://schemas.microsoft.com/office/drawing/2014/main" id="{C27453F0-CA5F-4BDB-B55B-752D382D35D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3668846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563420" y="1291472"/>
            <a:ext cx="194192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Main Keywords:</a:t>
            </a:r>
          </a:p>
        </p:txBody>
      </p:sp>
      <p:sp>
        <p:nvSpPr>
          <p:cNvPr id="15" name="TextBox 14">
            <a:extLst>
              <a:ext uri="{FF2B5EF4-FFF2-40B4-BE49-F238E27FC236}">
                <a16:creationId xmlns:a16="http://schemas.microsoft.com/office/drawing/2014/main" id="{279DB80F-1B8D-40A1-8D1C-15AB46010895}"/>
              </a:ext>
            </a:extLst>
          </p:cNvPr>
          <p:cNvSpPr txBox="1"/>
          <p:nvPr/>
        </p:nvSpPr>
        <p:spPr>
          <a:xfrm>
            <a:off x="685968" y="1880417"/>
            <a:ext cx="5620564" cy="584775"/>
          </a:xfrm>
          <a:prstGeom prst="rect">
            <a:avLst/>
          </a:prstGeom>
          <a:noFill/>
        </p:spPr>
        <p:txBody>
          <a:bodyPr wrap="square" rtlCol="0">
            <a:spAutoFit/>
          </a:bodyPr>
          <a:lstStyle/>
          <a:p>
            <a:pPr marL="285750" indent="-285750">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BMD: </a:t>
            </a:r>
            <a:r>
              <a:rPr lang="en-US" sz="3200" dirty="0">
                <a:solidFill>
                  <a:srgbClr val="FF0000"/>
                </a:solidFill>
                <a:latin typeface="Times New Roman" panose="02020603050405020304" pitchFamily="18" charset="0"/>
                <a:cs typeface="Times New Roman" panose="02020603050405020304" pitchFamily="18" charset="0"/>
              </a:rPr>
              <a:t>B</a:t>
            </a:r>
            <a:r>
              <a:rPr lang="en-US" sz="3200" dirty="0">
                <a:latin typeface="Times New Roman" panose="02020603050405020304" pitchFamily="18" charset="0"/>
                <a:cs typeface="Times New Roman" panose="02020603050405020304" pitchFamily="18" charset="0"/>
              </a:rPr>
              <a:t>one </a:t>
            </a:r>
            <a:r>
              <a:rPr lang="en-US" sz="3200" dirty="0">
                <a:solidFill>
                  <a:srgbClr val="FF0000"/>
                </a:solidFill>
                <a:latin typeface="Times New Roman" panose="02020603050405020304" pitchFamily="18" charset="0"/>
                <a:cs typeface="Times New Roman" panose="02020603050405020304" pitchFamily="18" charset="0"/>
              </a:rPr>
              <a:t>M</a:t>
            </a:r>
            <a:r>
              <a:rPr lang="en-US" sz="3200" dirty="0">
                <a:latin typeface="Times New Roman" panose="02020603050405020304" pitchFamily="18" charset="0"/>
                <a:cs typeface="Times New Roman" panose="02020603050405020304" pitchFamily="18" charset="0"/>
              </a:rPr>
              <a:t>ineral </a:t>
            </a:r>
            <a:r>
              <a:rPr lang="en-US" sz="3200" dirty="0">
                <a:solidFill>
                  <a:srgbClr val="FF0000"/>
                </a:solidFill>
                <a:latin typeface="Times New Roman" panose="02020603050405020304" pitchFamily="18" charset="0"/>
                <a:cs typeface="Times New Roman" panose="02020603050405020304" pitchFamily="18" charset="0"/>
              </a:rPr>
              <a:t>D</a:t>
            </a:r>
            <a:r>
              <a:rPr lang="en-US" sz="3200" dirty="0">
                <a:latin typeface="Times New Roman" panose="02020603050405020304" pitchFamily="18" charset="0"/>
                <a:cs typeface="Times New Roman" panose="02020603050405020304" pitchFamily="18" charset="0"/>
              </a:rPr>
              <a:t>ensity</a:t>
            </a:r>
          </a:p>
        </p:txBody>
      </p:sp>
      <p:sp>
        <p:nvSpPr>
          <p:cNvPr id="17" name="TextBox 16">
            <a:extLst>
              <a:ext uri="{FF2B5EF4-FFF2-40B4-BE49-F238E27FC236}">
                <a16:creationId xmlns:a16="http://schemas.microsoft.com/office/drawing/2014/main" id="{42EA6C8E-F03C-431A-A5AC-1562E8DEAE03}"/>
              </a:ext>
            </a:extLst>
          </p:cNvPr>
          <p:cNvSpPr txBox="1"/>
          <p:nvPr/>
        </p:nvSpPr>
        <p:spPr>
          <a:xfrm>
            <a:off x="685967" y="2739629"/>
            <a:ext cx="7279682" cy="584775"/>
          </a:xfrm>
          <a:prstGeom prst="rect">
            <a:avLst/>
          </a:prstGeom>
          <a:noFill/>
        </p:spPr>
        <p:txBody>
          <a:bodyPr wrap="square" rtlCol="0">
            <a:spAutoFit/>
          </a:bodyPr>
          <a:lstStyle/>
          <a:p>
            <a:pPr marL="285750" indent="-285750">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QDR : </a:t>
            </a:r>
            <a:r>
              <a:rPr lang="fr-FR" sz="3200" b="1" dirty="0">
                <a:solidFill>
                  <a:srgbClr val="FF0000"/>
                </a:solidFill>
                <a:latin typeface="Times New Roman" panose="02020603050405020304" pitchFamily="18" charset="0"/>
                <a:cs typeface="Times New Roman" panose="02020603050405020304" pitchFamily="18" charset="0"/>
              </a:rPr>
              <a:t>Q</a:t>
            </a:r>
            <a:r>
              <a:rPr lang="fr-FR" sz="3200" dirty="0">
                <a:latin typeface="Times New Roman" panose="02020603050405020304" pitchFamily="18" charset="0"/>
                <a:cs typeface="Times New Roman" panose="02020603050405020304" pitchFamily="18" charset="0"/>
              </a:rPr>
              <a:t>uantitative </a:t>
            </a:r>
            <a:r>
              <a:rPr lang="fr-FR" sz="3200" b="1" dirty="0">
                <a:solidFill>
                  <a:srgbClr val="FF0000"/>
                </a:solidFill>
                <a:latin typeface="Times New Roman" panose="02020603050405020304" pitchFamily="18" charset="0"/>
                <a:cs typeface="Times New Roman" panose="02020603050405020304" pitchFamily="18" charset="0"/>
              </a:rPr>
              <a:t>D</a:t>
            </a:r>
            <a:r>
              <a:rPr lang="fr-FR" sz="3200" dirty="0">
                <a:latin typeface="Times New Roman" panose="02020603050405020304" pitchFamily="18" charset="0"/>
                <a:cs typeface="Times New Roman" panose="02020603050405020304" pitchFamily="18" charset="0"/>
              </a:rPr>
              <a:t>igital </a:t>
            </a:r>
            <a:r>
              <a:rPr lang="fr-FR" sz="3200" b="1" dirty="0" err="1">
                <a:solidFill>
                  <a:srgbClr val="FF0000"/>
                </a:solidFill>
                <a:latin typeface="Times New Roman" panose="02020603050405020304" pitchFamily="18" charset="0"/>
                <a:cs typeface="Times New Roman" panose="02020603050405020304" pitchFamily="18" charset="0"/>
              </a:rPr>
              <a:t>R</a:t>
            </a:r>
            <a:r>
              <a:rPr lang="fr-FR" sz="3200" dirty="0" err="1">
                <a:latin typeface="Times New Roman" panose="02020603050405020304" pitchFamily="18" charset="0"/>
                <a:cs typeface="Times New Roman" panose="02020603050405020304" pitchFamily="18" charset="0"/>
              </a:rPr>
              <a:t>adiography</a:t>
            </a:r>
            <a:r>
              <a:rPr lang="fr-FR"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80EBF8A-6729-4D04-BF1B-54C82D91C4EF}"/>
              </a:ext>
            </a:extLst>
          </p:cNvPr>
          <p:cNvSpPr txBox="1"/>
          <p:nvPr/>
        </p:nvSpPr>
        <p:spPr>
          <a:xfrm>
            <a:off x="685966" y="3598841"/>
            <a:ext cx="7732169" cy="584775"/>
          </a:xfrm>
          <a:prstGeom prst="rect">
            <a:avLst/>
          </a:prstGeom>
          <a:noFill/>
        </p:spPr>
        <p:txBody>
          <a:bodyPr wrap="square" rtlCol="0">
            <a:spAutoFit/>
          </a:bodyPr>
          <a:lstStyle/>
          <a:p>
            <a:pPr marL="285750" indent="-285750">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DEXA : </a:t>
            </a:r>
            <a:r>
              <a:rPr lang="en-US" sz="3200" b="1" dirty="0">
                <a:solidFill>
                  <a:schemeClr val="accent1"/>
                </a:solidFill>
                <a:latin typeface="Times New Roman" panose="02020603050405020304" pitchFamily="18" charset="0"/>
                <a:cs typeface="Times New Roman" panose="02020603050405020304" pitchFamily="18" charset="0"/>
              </a:rPr>
              <a:t>D</a:t>
            </a:r>
            <a:r>
              <a:rPr lang="en-US" sz="3200" dirty="0">
                <a:latin typeface="Times New Roman" panose="02020603050405020304" pitchFamily="18" charset="0"/>
                <a:cs typeface="Times New Roman" panose="02020603050405020304" pitchFamily="18" charset="0"/>
              </a:rPr>
              <a:t>ual </a:t>
            </a:r>
            <a:r>
              <a:rPr lang="en-US" sz="3200" b="1" dirty="0">
                <a:solidFill>
                  <a:schemeClr val="accent1"/>
                </a:solidFill>
                <a:latin typeface="Times New Roman" panose="02020603050405020304" pitchFamily="18" charset="0"/>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nergy </a:t>
            </a:r>
            <a:r>
              <a:rPr lang="en-US" sz="3200" b="1" dirty="0">
                <a:solidFill>
                  <a:schemeClr val="accent1"/>
                </a:solidFill>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-Ray </a:t>
            </a:r>
            <a:r>
              <a:rPr lang="en-US" sz="3200" b="1" dirty="0">
                <a:solidFill>
                  <a:schemeClr val="accent1"/>
                </a:solidFill>
                <a:latin typeface="Times New Roman" panose="02020603050405020304" pitchFamily="18" charset="0"/>
                <a:cs typeface="Times New Roman" panose="02020603050405020304" pitchFamily="18" charset="0"/>
              </a:rPr>
              <a:t>A</a:t>
            </a:r>
            <a:r>
              <a:rPr lang="en-US" sz="3200" dirty="0">
                <a:latin typeface="Times New Roman" panose="02020603050405020304" pitchFamily="18" charset="0"/>
                <a:cs typeface="Times New Roman" panose="02020603050405020304" pitchFamily="18" charset="0"/>
              </a:rPr>
              <a:t>bsorption </a:t>
            </a:r>
          </a:p>
        </p:txBody>
      </p:sp>
      <p:pic>
        <p:nvPicPr>
          <p:cNvPr id="19" name="Picture 18">
            <a:hlinkClick r:id="rId4" action="ppaction://hlinksldjump"/>
            <a:extLst>
              <a:ext uri="{FF2B5EF4-FFF2-40B4-BE49-F238E27FC236}">
                <a16:creationId xmlns:a16="http://schemas.microsoft.com/office/drawing/2014/main" id="{4B5E3710-2D99-439C-82FD-FDAD706F8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21" name="Picture 20">
            <a:hlinkClick r:id="rId6" action="ppaction://hlinksldjump"/>
            <a:extLst>
              <a:ext uri="{FF2B5EF4-FFF2-40B4-BE49-F238E27FC236}">
                <a16:creationId xmlns:a16="http://schemas.microsoft.com/office/drawing/2014/main" id="{AB5F6CE9-B3FC-4EC1-B3AE-0FE495E05E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23" name="Picture 22">
            <a:hlinkClick r:id="rId8" action="ppaction://hlinksldjump"/>
            <a:extLst>
              <a:ext uri="{FF2B5EF4-FFF2-40B4-BE49-F238E27FC236}">
                <a16:creationId xmlns:a16="http://schemas.microsoft.com/office/drawing/2014/main" id="{B0CB778A-ABB5-4827-8D1D-E16EA6E192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5" name="Picture 24">
            <a:hlinkClick r:id="rId10" action="ppaction://hlinksldjump"/>
            <a:extLst>
              <a:ext uri="{FF2B5EF4-FFF2-40B4-BE49-F238E27FC236}">
                <a16:creationId xmlns:a16="http://schemas.microsoft.com/office/drawing/2014/main" id="{C5387B6A-B1A5-4E90-9499-D4A952BA2A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6" name="Picture 25">
            <a:hlinkClick r:id="rId12" action="ppaction://hlinksldjump"/>
            <a:extLst>
              <a:ext uri="{FF2B5EF4-FFF2-40B4-BE49-F238E27FC236}">
                <a16:creationId xmlns:a16="http://schemas.microsoft.com/office/drawing/2014/main" id="{565EC994-93E9-4E17-8549-9ACE737A4E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7" name="Picture 26">
            <a:extLst>
              <a:ext uri="{FF2B5EF4-FFF2-40B4-BE49-F238E27FC236}">
                <a16:creationId xmlns:a16="http://schemas.microsoft.com/office/drawing/2014/main" id="{6E06C5B6-4648-4544-BAC7-AB5C98A64E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41214538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Hardware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5" name="TextBox 4">
            <a:extLst>
              <a:ext uri="{FF2B5EF4-FFF2-40B4-BE49-F238E27FC236}">
                <a16:creationId xmlns:a16="http://schemas.microsoft.com/office/drawing/2014/main" id="{F366C86A-35C6-4D30-BBC4-463776B01AD8}"/>
              </a:ext>
            </a:extLst>
          </p:cNvPr>
          <p:cNvSpPr txBox="1"/>
          <p:nvPr/>
        </p:nvSpPr>
        <p:spPr>
          <a:xfrm>
            <a:off x="1225484" y="750872"/>
            <a:ext cx="232128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Why Dual Energy?</a:t>
            </a:r>
          </a:p>
        </p:txBody>
      </p:sp>
      <p:pic>
        <p:nvPicPr>
          <p:cNvPr id="15" name="Picture 14">
            <a:hlinkClick r:id="rId4" action="ppaction://hlinksldjump"/>
            <a:extLst>
              <a:ext uri="{FF2B5EF4-FFF2-40B4-BE49-F238E27FC236}">
                <a16:creationId xmlns:a16="http://schemas.microsoft.com/office/drawing/2014/main" id="{8609E7F4-5C1E-4A9C-8652-8662143520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7" name="Picture 16">
            <a:hlinkClick r:id="rId6" action="ppaction://hlinksldjump"/>
            <a:extLst>
              <a:ext uri="{FF2B5EF4-FFF2-40B4-BE49-F238E27FC236}">
                <a16:creationId xmlns:a16="http://schemas.microsoft.com/office/drawing/2014/main" id="{77C8C20D-1F6D-4765-B341-D154A72BBF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8" name="Picture 17">
            <a:hlinkClick r:id="rId8" action="ppaction://hlinksldjump"/>
            <a:extLst>
              <a:ext uri="{FF2B5EF4-FFF2-40B4-BE49-F238E27FC236}">
                <a16:creationId xmlns:a16="http://schemas.microsoft.com/office/drawing/2014/main" id="{C5CEE30B-3379-4552-ADC8-D5A70848E0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9" name="Picture 18">
            <a:hlinkClick r:id="rId10" action="ppaction://hlinksldjump"/>
            <a:extLst>
              <a:ext uri="{FF2B5EF4-FFF2-40B4-BE49-F238E27FC236}">
                <a16:creationId xmlns:a16="http://schemas.microsoft.com/office/drawing/2014/main" id="{EB2313CC-A7F2-487D-8863-19A81C73A2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1" name="Picture 20">
            <a:hlinkClick r:id="rId12" action="ppaction://hlinksldjump"/>
            <a:extLst>
              <a:ext uri="{FF2B5EF4-FFF2-40B4-BE49-F238E27FC236}">
                <a16:creationId xmlns:a16="http://schemas.microsoft.com/office/drawing/2014/main" id="{3AE7C692-FBE9-4176-B4C6-6172C9D2F7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3" name="Picture 22">
            <a:extLst>
              <a:ext uri="{FF2B5EF4-FFF2-40B4-BE49-F238E27FC236}">
                <a16:creationId xmlns:a16="http://schemas.microsoft.com/office/drawing/2014/main" id="{C27453F0-CA5F-4BDB-B55B-752D382D35D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pic>
        <p:nvPicPr>
          <p:cNvPr id="7" name="Picture 6">
            <a:extLst>
              <a:ext uri="{FF2B5EF4-FFF2-40B4-BE49-F238E27FC236}">
                <a16:creationId xmlns:a16="http://schemas.microsoft.com/office/drawing/2014/main" id="{ABAA2D53-4700-46C7-AFA5-E5AF3D229077}"/>
              </a:ext>
            </a:extLst>
          </p:cNvPr>
          <p:cNvPicPr>
            <a:picLocks noChangeAspect="1"/>
          </p:cNvPicPr>
          <p:nvPr/>
        </p:nvPicPr>
        <p:blipFill>
          <a:blip r:embed="rId15"/>
          <a:stretch>
            <a:fillRect/>
          </a:stretch>
        </p:blipFill>
        <p:spPr>
          <a:xfrm>
            <a:off x="717839" y="1120204"/>
            <a:ext cx="10938452" cy="4772025"/>
          </a:xfrm>
          <a:prstGeom prst="rect">
            <a:avLst/>
          </a:prstGeom>
        </p:spPr>
      </p:pic>
    </p:spTree>
    <p:extLst>
      <p:ext uri="{BB962C8B-B14F-4D97-AF65-F5344CB8AC3E}">
        <p14:creationId xmlns:p14="http://schemas.microsoft.com/office/powerpoint/2010/main" val="12654180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D794E7-E40D-4105-80EA-014744ED196A}"/>
              </a:ext>
            </a:extLst>
          </p:cNvPr>
          <p:cNvPicPr>
            <a:picLocks noChangeAspect="1"/>
          </p:cNvPicPr>
          <p:nvPr/>
        </p:nvPicPr>
        <p:blipFill>
          <a:blip r:embed="rId2"/>
          <a:stretch>
            <a:fillRect/>
          </a:stretch>
        </p:blipFill>
        <p:spPr>
          <a:xfrm>
            <a:off x="998254" y="309957"/>
            <a:ext cx="9563565" cy="6124698"/>
          </a:xfrm>
          <a:prstGeom prst="rect">
            <a:avLst/>
          </a:prstGeom>
        </p:spPr>
      </p:pic>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Hardware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pic>
        <p:nvPicPr>
          <p:cNvPr id="17" name="Picture 16">
            <a:hlinkClick r:id="rId5" action="ppaction://hlinksldjump"/>
            <a:extLst>
              <a:ext uri="{FF2B5EF4-FFF2-40B4-BE49-F238E27FC236}">
                <a16:creationId xmlns:a16="http://schemas.microsoft.com/office/drawing/2014/main" id="{8E975DD2-5765-42AA-8343-1626514F18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8" name="Picture 17">
            <a:hlinkClick r:id="rId7" action="ppaction://hlinksldjump"/>
            <a:extLst>
              <a:ext uri="{FF2B5EF4-FFF2-40B4-BE49-F238E27FC236}">
                <a16:creationId xmlns:a16="http://schemas.microsoft.com/office/drawing/2014/main" id="{108E67D9-9144-45FB-A172-883278F10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9" name="Picture 18">
            <a:hlinkClick r:id="rId9" action="ppaction://hlinksldjump"/>
            <a:extLst>
              <a:ext uri="{FF2B5EF4-FFF2-40B4-BE49-F238E27FC236}">
                <a16:creationId xmlns:a16="http://schemas.microsoft.com/office/drawing/2014/main" id="{ADE2CFC4-B63F-4E5C-8C14-00FEDC5CBC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1" action="ppaction://hlinksldjump"/>
            <a:extLst>
              <a:ext uri="{FF2B5EF4-FFF2-40B4-BE49-F238E27FC236}">
                <a16:creationId xmlns:a16="http://schemas.microsoft.com/office/drawing/2014/main" id="{744BBACA-B360-4B6F-AB86-0BB61D20A8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3" action="ppaction://hlinksldjump"/>
            <a:extLst>
              <a:ext uri="{FF2B5EF4-FFF2-40B4-BE49-F238E27FC236}">
                <a16:creationId xmlns:a16="http://schemas.microsoft.com/office/drawing/2014/main" id="{6DCA17D6-5C0A-4FF0-B7C8-0C1878EE356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AF3CADDB-8F05-4669-9AAC-C52A4C4892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11893949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C8BF60-068B-4B70-8629-33C59BAECA94}"/>
              </a:ext>
            </a:extLst>
          </p:cNvPr>
          <p:cNvPicPr>
            <a:picLocks noChangeAspect="1"/>
          </p:cNvPicPr>
          <p:nvPr/>
        </p:nvPicPr>
        <p:blipFill>
          <a:blip r:embed="rId2"/>
          <a:stretch>
            <a:fillRect/>
          </a:stretch>
        </p:blipFill>
        <p:spPr>
          <a:xfrm>
            <a:off x="1241202" y="3505200"/>
            <a:ext cx="4461348" cy="2694895"/>
          </a:xfrm>
          <a:prstGeom prst="rect">
            <a:avLst/>
          </a:prstGeom>
        </p:spPr>
      </p:pic>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Hardware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pic>
        <p:nvPicPr>
          <p:cNvPr id="17" name="Picture 16">
            <a:hlinkClick r:id="rId5" action="ppaction://hlinksldjump"/>
            <a:extLst>
              <a:ext uri="{FF2B5EF4-FFF2-40B4-BE49-F238E27FC236}">
                <a16:creationId xmlns:a16="http://schemas.microsoft.com/office/drawing/2014/main" id="{8E975DD2-5765-42AA-8343-1626514F18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8" name="Picture 17">
            <a:hlinkClick r:id="rId7" action="ppaction://hlinksldjump"/>
            <a:extLst>
              <a:ext uri="{FF2B5EF4-FFF2-40B4-BE49-F238E27FC236}">
                <a16:creationId xmlns:a16="http://schemas.microsoft.com/office/drawing/2014/main" id="{108E67D9-9144-45FB-A172-883278F10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9" name="Picture 18">
            <a:hlinkClick r:id="rId9" action="ppaction://hlinksldjump"/>
            <a:extLst>
              <a:ext uri="{FF2B5EF4-FFF2-40B4-BE49-F238E27FC236}">
                <a16:creationId xmlns:a16="http://schemas.microsoft.com/office/drawing/2014/main" id="{ADE2CFC4-B63F-4E5C-8C14-00FEDC5CBC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1" action="ppaction://hlinksldjump"/>
            <a:extLst>
              <a:ext uri="{FF2B5EF4-FFF2-40B4-BE49-F238E27FC236}">
                <a16:creationId xmlns:a16="http://schemas.microsoft.com/office/drawing/2014/main" id="{744BBACA-B360-4B6F-AB86-0BB61D20A8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3" action="ppaction://hlinksldjump"/>
            <a:extLst>
              <a:ext uri="{FF2B5EF4-FFF2-40B4-BE49-F238E27FC236}">
                <a16:creationId xmlns:a16="http://schemas.microsoft.com/office/drawing/2014/main" id="{6DCA17D6-5C0A-4FF0-B7C8-0C1878EE356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AF3CADDB-8F05-4669-9AAC-C52A4C4892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2" name="TextBox 11">
            <a:extLst>
              <a:ext uri="{FF2B5EF4-FFF2-40B4-BE49-F238E27FC236}">
                <a16:creationId xmlns:a16="http://schemas.microsoft.com/office/drawing/2014/main" id="{A86CAA4D-9A78-4B9A-8697-C4A9DF7C822F}"/>
              </a:ext>
            </a:extLst>
          </p:cNvPr>
          <p:cNvSpPr txBox="1"/>
          <p:nvPr/>
        </p:nvSpPr>
        <p:spPr>
          <a:xfrm>
            <a:off x="1517515" y="898947"/>
            <a:ext cx="10048672" cy="3416320"/>
          </a:xfrm>
          <a:prstGeom prst="rect">
            <a:avLst/>
          </a:prstGeom>
          <a:noFill/>
        </p:spPr>
        <p:txBody>
          <a:bodyPr wrap="square" rtlCol="0">
            <a:spAutoFit/>
          </a:bodyPr>
          <a:lstStyle/>
          <a:p>
            <a:pPr algn="r" rtl="1"/>
            <a:r>
              <a:rPr lang="fa-IR" sz="2400" dirty="0">
                <a:latin typeface="Times New Roman" panose="02020603050405020304" pitchFamily="18" charset="0"/>
                <a:cs typeface="B Nazanin" panose="00000400000000000000" pitchFamily="2" charset="-78"/>
              </a:rPr>
              <a:t>نحوه محاسبه </a:t>
            </a:r>
            <a:r>
              <a:rPr lang="en-US" sz="2400" dirty="0">
                <a:latin typeface="Times New Roman" panose="02020603050405020304" pitchFamily="18" charset="0"/>
                <a:cs typeface="B Nazanin" panose="00000400000000000000" pitchFamily="2" charset="-78"/>
              </a:rPr>
              <a:t>BMD</a:t>
            </a:r>
          </a:p>
          <a:p>
            <a:pPr marL="514350" indent="-514350" algn="r" rtl="1">
              <a:buFont typeface="+mj-lt"/>
              <a:buAutoNum type="arabicPeriod"/>
            </a:pPr>
            <a:r>
              <a:rPr lang="fa-IR" sz="2400" dirty="0">
                <a:latin typeface="Times New Roman" panose="02020603050405020304" pitchFamily="18" charset="0"/>
                <a:cs typeface="B Nazanin" panose="00000400000000000000" pitchFamily="2" charset="-78"/>
              </a:rPr>
              <a:t>پالس های اشعه </a:t>
            </a:r>
            <a:r>
              <a:rPr lang="en-US" sz="2400" dirty="0">
                <a:latin typeface="Times New Roman" panose="02020603050405020304" pitchFamily="18" charset="0"/>
                <a:cs typeface="B Nazanin" panose="00000400000000000000" pitchFamily="2" charset="-78"/>
              </a:rPr>
              <a:t>X</a:t>
            </a:r>
            <a:r>
              <a:rPr lang="fa-IR" sz="2400" dirty="0">
                <a:latin typeface="Times New Roman" panose="02020603050405020304" pitchFamily="18" charset="0"/>
                <a:cs typeface="B Nazanin" panose="00000400000000000000" pitchFamily="2" charset="-78"/>
              </a:rPr>
              <a:t> پس از عبور از فیلتر درام و بیمار توسط دیتکتور به سیگنال الکتریکی تبدیل می شوند.</a:t>
            </a:r>
            <a:endParaRPr lang="en-US" sz="2400" dirty="0">
              <a:latin typeface="Times New Roman" panose="02020603050405020304" pitchFamily="18" charset="0"/>
              <a:cs typeface="B Nazanin" panose="00000400000000000000" pitchFamily="2" charset="-78"/>
            </a:endParaRPr>
          </a:p>
          <a:p>
            <a:pPr marL="514350" indent="-514350" algn="r" rtl="1">
              <a:buFont typeface="+mj-lt"/>
              <a:buAutoNum type="arabicPeriod"/>
            </a:pPr>
            <a:r>
              <a:rPr lang="fa-IR" sz="2400" dirty="0">
                <a:latin typeface="Times New Roman" panose="02020603050405020304" pitchFamily="18" charset="0"/>
                <a:cs typeface="B Nazanin" panose="00000400000000000000" pitchFamily="2" charset="-78"/>
              </a:rPr>
              <a:t>پس از دریافت اطلاعات پردازش سیگنال ها شروع شده و مقدار پارامتر </a:t>
            </a:r>
            <a:r>
              <a:rPr lang="en-US" sz="2400" dirty="0">
                <a:latin typeface="Times New Roman" panose="02020603050405020304" pitchFamily="18" charset="0"/>
                <a:cs typeface="B Nazanin" panose="00000400000000000000" pitchFamily="2" charset="-78"/>
              </a:rPr>
              <a:t>Q</a:t>
            </a:r>
            <a:r>
              <a:rPr lang="fa-IR" sz="2400" dirty="0">
                <a:latin typeface="Times New Roman" panose="02020603050405020304" pitchFamily="18" charset="0"/>
                <a:cs typeface="B Nazanin" panose="00000400000000000000" pitchFamily="2" charset="-78"/>
              </a:rPr>
              <a:t> محاسبه خواهد شد.</a:t>
            </a:r>
          </a:p>
          <a:p>
            <a:pPr marL="514350" indent="-514350" algn="r" rtl="1">
              <a:buFont typeface="+mj-lt"/>
              <a:buAutoNum type="arabicPeriod"/>
            </a:pPr>
            <a:r>
              <a:rPr lang="en-US" sz="2400" dirty="0">
                <a:latin typeface="Times New Roman" panose="02020603050405020304" pitchFamily="18" charset="0"/>
                <a:cs typeface="B Nazanin" panose="00000400000000000000" pitchFamily="2" charset="-78"/>
              </a:rPr>
              <a:t>Q= L – KH</a:t>
            </a:r>
            <a:r>
              <a:rPr lang="fa-IR" sz="2400" dirty="0">
                <a:latin typeface="Times New Roman" panose="02020603050405020304" pitchFamily="18" charset="0"/>
                <a:cs typeface="B Nazanin" panose="00000400000000000000" pitchFamily="2" charset="-78"/>
              </a:rPr>
              <a:t>  در این فرمول </a:t>
            </a:r>
            <a:r>
              <a:rPr lang="en-US" sz="2400" dirty="0">
                <a:latin typeface="Times New Roman" panose="02020603050405020304" pitchFamily="18" charset="0"/>
                <a:cs typeface="B Nazanin" panose="00000400000000000000" pitchFamily="2" charset="-78"/>
              </a:rPr>
              <a:t>L</a:t>
            </a:r>
            <a:r>
              <a:rPr lang="fa-IR" sz="2400" dirty="0">
                <a:latin typeface="Times New Roman" panose="02020603050405020304" pitchFamily="18" charset="0"/>
                <a:cs typeface="B Nazanin" panose="00000400000000000000" pitchFamily="2" charset="-78"/>
              </a:rPr>
              <a:t> مقدار سیگنال تضعیف شده است زمانی که پالس </a:t>
            </a:r>
            <a:r>
              <a:rPr lang="en-US" sz="2400" dirty="0">
                <a:latin typeface="Times New Roman" panose="02020603050405020304" pitchFamily="18" charset="0"/>
                <a:cs typeface="B Nazanin" panose="00000400000000000000" pitchFamily="2" charset="-78"/>
              </a:rPr>
              <a:t>140KV</a:t>
            </a:r>
            <a:r>
              <a:rPr lang="fa-IR" sz="2400" dirty="0">
                <a:latin typeface="Times New Roman" panose="02020603050405020304" pitchFamily="18" charset="0"/>
                <a:cs typeface="B Nazanin" panose="00000400000000000000" pitchFamily="2" charset="-78"/>
              </a:rPr>
              <a:t> تابیده می شود </a:t>
            </a:r>
            <a:r>
              <a:rPr lang="en-US" sz="2400" dirty="0">
                <a:latin typeface="Times New Roman" panose="02020603050405020304" pitchFamily="18" charset="0"/>
                <a:cs typeface="B Nazanin" panose="00000400000000000000" pitchFamily="2" charset="-78"/>
              </a:rPr>
              <a:t> </a:t>
            </a:r>
            <a:r>
              <a:rPr lang="fa-IR" sz="2400" dirty="0">
                <a:latin typeface="Times New Roman" panose="02020603050405020304" pitchFamily="18" charset="0"/>
                <a:cs typeface="B Nazanin" panose="00000400000000000000" pitchFamily="2" charset="-78"/>
              </a:rPr>
              <a:t> و </a:t>
            </a:r>
            <a:r>
              <a:rPr lang="en-US" sz="2400" dirty="0">
                <a:latin typeface="Times New Roman" panose="02020603050405020304" pitchFamily="18" charset="0"/>
                <a:cs typeface="B Nazanin" panose="00000400000000000000" pitchFamily="2" charset="-78"/>
              </a:rPr>
              <a:t>H</a:t>
            </a:r>
            <a:r>
              <a:rPr lang="fa-IR" sz="2400" dirty="0">
                <a:latin typeface="Times New Roman" panose="02020603050405020304" pitchFamily="18" charset="0"/>
                <a:cs typeface="B Nazanin" panose="00000400000000000000" pitchFamily="2" charset="-78"/>
              </a:rPr>
              <a:t> مقدار تضعیف سیگنال است زمانی که پالس </a:t>
            </a:r>
            <a:r>
              <a:rPr lang="en-US" sz="2400" dirty="0">
                <a:latin typeface="Times New Roman" panose="02020603050405020304" pitchFamily="18" charset="0"/>
                <a:cs typeface="B Nazanin" panose="00000400000000000000" pitchFamily="2" charset="-78"/>
              </a:rPr>
              <a:t>100KV</a:t>
            </a:r>
            <a:r>
              <a:rPr lang="fa-IR" sz="2400" dirty="0">
                <a:latin typeface="Times New Roman" panose="02020603050405020304" pitchFamily="18" charset="0"/>
                <a:cs typeface="B Nazanin" panose="00000400000000000000" pitchFamily="2" charset="-78"/>
              </a:rPr>
              <a:t> تابیده می شود.</a:t>
            </a:r>
            <a:r>
              <a:rPr lang="en-US" sz="2400" dirty="0">
                <a:latin typeface="Times New Roman" panose="02020603050405020304" pitchFamily="18" charset="0"/>
                <a:cs typeface="B Nazanin" panose="00000400000000000000" pitchFamily="2" charset="-78"/>
              </a:rPr>
              <a:t> </a:t>
            </a:r>
            <a:r>
              <a:rPr lang="fa-IR" sz="2400" dirty="0">
                <a:latin typeface="Times New Roman" panose="02020603050405020304" pitchFamily="18" charset="0"/>
                <a:cs typeface="B Nazanin" panose="00000400000000000000" pitchFamily="2" charset="-78"/>
              </a:rPr>
              <a:t> مقدار </a:t>
            </a:r>
            <a:r>
              <a:rPr lang="en-US" sz="2400" dirty="0">
                <a:latin typeface="Times New Roman" panose="02020603050405020304" pitchFamily="18" charset="0"/>
                <a:cs typeface="B Nazanin" panose="00000400000000000000" pitchFamily="2" charset="-78"/>
              </a:rPr>
              <a:t>K</a:t>
            </a:r>
            <a:r>
              <a:rPr lang="fa-IR" sz="2400" dirty="0">
                <a:latin typeface="Times New Roman" panose="02020603050405020304" pitchFamily="18" charset="0"/>
                <a:cs typeface="B Nazanin" panose="00000400000000000000" pitchFamily="2" charset="-78"/>
              </a:rPr>
              <a:t> با توجه به اعداد فیلر درام توسط نرم افزار محاسبه خواهد شد.</a:t>
            </a:r>
          </a:p>
          <a:p>
            <a:pPr marL="514350" indent="-514350" algn="r" rtl="1">
              <a:buFont typeface="+mj-lt"/>
              <a:buAutoNum type="arabicPeriod"/>
            </a:pPr>
            <a:endParaRPr lang="fa-IR" sz="2400" dirty="0">
              <a:latin typeface="Times New Roman" panose="02020603050405020304" pitchFamily="18" charset="0"/>
              <a:cs typeface="B Nazanin" panose="00000400000000000000" pitchFamily="2" charset="-78"/>
            </a:endParaRPr>
          </a:p>
          <a:p>
            <a:pPr marL="514350" indent="-514350" algn="r" rtl="1">
              <a:buFont typeface="+mj-lt"/>
              <a:buAutoNum type="arabicPeriod"/>
            </a:pPr>
            <a:endParaRPr lang="en-US" sz="2400" dirty="0">
              <a:latin typeface="Times New Roman" panose="02020603050405020304" pitchFamily="18" charset="0"/>
              <a:cs typeface="B Nazanin" panose="00000400000000000000" pitchFamily="2" charset="-78"/>
            </a:endParaRPr>
          </a:p>
        </p:txBody>
      </p:sp>
      <p:sp>
        <p:nvSpPr>
          <p:cNvPr id="14" name="TextBox 13">
            <a:extLst>
              <a:ext uri="{FF2B5EF4-FFF2-40B4-BE49-F238E27FC236}">
                <a16:creationId xmlns:a16="http://schemas.microsoft.com/office/drawing/2014/main" id="{6E6AAF55-7DA3-41FB-83A6-2B1F0362472D}"/>
              </a:ext>
            </a:extLst>
          </p:cNvPr>
          <p:cNvSpPr txBox="1"/>
          <p:nvPr/>
        </p:nvSpPr>
        <p:spPr>
          <a:xfrm>
            <a:off x="5978862" y="3572978"/>
            <a:ext cx="5534925" cy="1569660"/>
          </a:xfrm>
          <a:prstGeom prst="rect">
            <a:avLst/>
          </a:prstGeom>
          <a:noFill/>
        </p:spPr>
        <p:txBody>
          <a:bodyPr wrap="square" rtlCol="0">
            <a:spAutoFit/>
          </a:bodyPr>
          <a:lstStyle/>
          <a:p>
            <a:pPr marL="514350" indent="-514350" algn="r" rtl="1">
              <a:buFont typeface="+mj-lt"/>
              <a:buAutoNum type="arabicPeriod"/>
            </a:pPr>
            <a:r>
              <a:rPr lang="fa-IR" sz="2400" dirty="0">
                <a:latin typeface="Times New Roman" panose="02020603050405020304" pitchFamily="18" charset="0"/>
                <a:cs typeface="B Nazanin" panose="00000400000000000000" pitchFamily="2" charset="-78"/>
              </a:rPr>
              <a:t>پس از محاسبه نمودار </a:t>
            </a:r>
            <a:r>
              <a:rPr lang="en-US" sz="2400" dirty="0">
                <a:latin typeface="Times New Roman" panose="02020603050405020304" pitchFamily="18" charset="0"/>
                <a:cs typeface="B Nazanin" panose="00000400000000000000" pitchFamily="2" charset="-78"/>
              </a:rPr>
              <a:t>Q</a:t>
            </a:r>
            <a:r>
              <a:rPr lang="fa-IR" sz="2400" dirty="0">
                <a:latin typeface="Times New Roman" panose="02020603050405020304" pitchFamily="18" charset="0"/>
                <a:cs typeface="B Nazanin" panose="00000400000000000000" pitchFamily="2" charset="-78"/>
              </a:rPr>
              <a:t> مقدار عدد </a:t>
            </a:r>
            <a:r>
              <a:rPr lang="en-US" sz="2400" dirty="0">
                <a:latin typeface="Times New Roman" panose="02020603050405020304" pitchFamily="18" charset="0"/>
                <a:cs typeface="B Nazanin" panose="00000400000000000000" pitchFamily="2" charset="-78"/>
              </a:rPr>
              <a:t>D0</a:t>
            </a:r>
            <a:r>
              <a:rPr lang="fa-IR" sz="2400" dirty="0">
                <a:latin typeface="Times New Roman" panose="02020603050405020304" pitchFamily="18" charset="0"/>
                <a:cs typeface="B Nazanin" panose="00000400000000000000" pitchFamily="2" charset="-78"/>
              </a:rPr>
              <a:t> محاسبه خواهد شد. که با استفاده از </a:t>
            </a:r>
            <a:r>
              <a:rPr lang="fa-IR" sz="2400" dirty="0" err="1">
                <a:latin typeface="Times New Roman" panose="02020603050405020304" pitchFamily="18" charset="0"/>
                <a:cs typeface="B Nazanin" panose="00000400000000000000" pitchFamily="2" charset="-78"/>
              </a:rPr>
              <a:t>الگوریتم</a:t>
            </a:r>
            <a:r>
              <a:rPr lang="fa-IR" sz="2400" dirty="0">
                <a:latin typeface="Times New Roman" panose="02020603050405020304" pitchFamily="18" charset="0"/>
                <a:cs typeface="B Nazanin" panose="00000400000000000000" pitchFamily="2" charset="-78"/>
              </a:rPr>
              <a:t> های ریاضی مقدار </a:t>
            </a:r>
            <a:r>
              <a:rPr lang="en-US" sz="2400" dirty="0">
                <a:latin typeface="Times New Roman" panose="02020603050405020304" pitchFamily="18" charset="0"/>
                <a:cs typeface="B Nazanin" panose="00000400000000000000" pitchFamily="2" charset="-78"/>
              </a:rPr>
              <a:t>BMC </a:t>
            </a:r>
            <a:r>
              <a:rPr lang="fa-IR" sz="2400" dirty="0">
                <a:latin typeface="Times New Roman" panose="02020603050405020304" pitchFamily="18" charset="0"/>
                <a:cs typeface="B Nazanin" panose="00000400000000000000" pitchFamily="2" charset="-78"/>
              </a:rPr>
              <a:t> محاسبه خواهد شد و در نهایت مقدار </a:t>
            </a:r>
            <a:r>
              <a:rPr lang="en-US" sz="2400" dirty="0">
                <a:latin typeface="Times New Roman" panose="02020603050405020304" pitchFamily="18" charset="0"/>
                <a:cs typeface="B Nazanin" panose="00000400000000000000" pitchFamily="2" charset="-78"/>
              </a:rPr>
              <a:t>BMD</a:t>
            </a:r>
            <a:r>
              <a:rPr lang="fa-IR" sz="2400" dirty="0">
                <a:latin typeface="Times New Roman" panose="02020603050405020304" pitchFamily="18" charset="0"/>
                <a:cs typeface="B Nazanin" panose="00000400000000000000" pitchFamily="2" charset="-78"/>
              </a:rPr>
              <a:t> با فرمول زیر محاسبه خواهد شد.</a:t>
            </a:r>
            <a:endParaRPr lang="en-US" sz="2400" dirty="0">
              <a:latin typeface="Times New Roman" panose="02020603050405020304" pitchFamily="18" charset="0"/>
              <a:cs typeface="B Nazanin" panose="00000400000000000000" pitchFamily="2" charset="-78"/>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8C7D604-F122-428E-9022-83CF5373D572}"/>
                  </a:ext>
                </a:extLst>
              </p:cNvPr>
              <p:cNvSpPr txBox="1"/>
              <p:nvPr/>
            </p:nvSpPr>
            <p:spPr>
              <a:xfrm>
                <a:off x="6337938" y="5433174"/>
                <a:ext cx="186247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𝐵𝑀𝐷</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𝐵𝑀𝐶</m:t>
                          </m:r>
                        </m:num>
                        <m:den>
                          <m:r>
                            <a:rPr lang="en-US" b="0" i="1" smtClean="0">
                              <a:latin typeface="Cambria Math" panose="02040503050406030204" pitchFamily="18" charset="0"/>
                            </a:rPr>
                            <m:t>𝐴𝑟𝑒𝑎</m:t>
                          </m:r>
                        </m:den>
                      </m:f>
                    </m:oMath>
                  </m:oMathPara>
                </a14:m>
                <a:endParaRPr lang="en-US" dirty="0"/>
              </a:p>
            </p:txBody>
          </p:sp>
        </mc:Choice>
        <mc:Fallback xmlns="">
          <p:sp>
            <p:nvSpPr>
              <p:cNvPr id="7" name="TextBox 6">
                <a:extLst>
                  <a:ext uri="{FF2B5EF4-FFF2-40B4-BE49-F238E27FC236}">
                    <a16:creationId xmlns:a16="http://schemas.microsoft.com/office/drawing/2014/main" id="{18C7D604-F122-428E-9022-83CF5373D572}"/>
                  </a:ext>
                </a:extLst>
              </p:cNvPr>
              <p:cNvSpPr txBox="1">
                <a:spLocks noRot="1" noChangeAspect="1" noMove="1" noResize="1" noEditPoints="1" noAdjustHandles="1" noChangeArrowheads="1" noChangeShapeType="1" noTextEdit="1"/>
              </p:cNvSpPr>
              <p:nvPr/>
            </p:nvSpPr>
            <p:spPr>
              <a:xfrm>
                <a:off x="6337938" y="5433174"/>
                <a:ext cx="1862479" cy="518604"/>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784868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599671" y="296616"/>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Hardware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pic>
        <p:nvPicPr>
          <p:cNvPr id="12" name="Picture 11">
            <a:hlinkClick r:id="rId4" action="ppaction://hlinksldjump"/>
            <a:extLst>
              <a:ext uri="{FF2B5EF4-FFF2-40B4-BE49-F238E27FC236}">
                <a16:creationId xmlns:a16="http://schemas.microsoft.com/office/drawing/2014/main" id="{FB12833D-8C26-4D94-8147-B20C4E8E1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3" name="Picture 12">
            <a:hlinkClick r:id="rId6" action="ppaction://hlinksldjump"/>
            <a:extLst>
              <a:ext uri="{FF2B5EF4-FFF2-40B4-BE49-F238E27FC236}">
                <a16:creationId xmlns:a16="http://schemas.microsoft.com/office/drawing/2014/main" id="{134455DA-28AE-401C-B0D9-5571F23653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5" name="Picture 14">
            <a:hlinkClick r:id="rId8" action="ppaction://hlinksldjump"/>
            <a:extLst>
              <a:ext uri="{FF2B5EF4-FFF2-40B4-BE49-F238E27FC236}">
                <a16:creationId xmlns:a16="http://schemas.microsoft.com/office/drawing/2014/main" id="{2334C6E0-8AAA-4496-827B-84AFB824E3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7" name="Picture 16">
            <a:hlinkClick r:id="rId10" action="ppaction://hlinksldjump"/>
            <a:extLst>
              <a:ext uri="{FF2B5EF4-FFF2-40B4-BE49-F238E27FC236}">
                <a16:creationId xmlns:a16="http://schemas.microsoft.com/office/drawing/2014/main" id="{2D789901-2E9F-47AA-8760-63D157E01F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8" name="Picture 17">
            <a:hlinkClick r:id="rId12" action="ppaction://hlinksldjump"/>
            <a:extLst>
              <a:ext uri="{FF2B5EF4-FFF2-40B4-BE49-F238E27FC236}">
                <a16:creationId xmlns:a16="http://schemas.microsoft.com/office/drawing/2014/main" id="{CE7EADAB-5F89-4AE3-A6DF-C9949D4E82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19" name="Picture 18">
            <a:extLst>
              <a:ext uri="{FF2B5EF4-FFF2-40B4-BE49-F238E27FC236}">
                <a16:creationId xmlns:a16="http://schemas.microsoft.com/office/drawing/2014/main" id="{A6F6C68E-78EF-47AD-B007-AF8B46BB580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513EC247-651C-4AB0-B025-E584BBDE611F}"/>
              </a:ext>
            </a:extLst>
          </p:cNvPr>
          <p:cNvSpPr txBox="1"/>
          <p:nvPr/>
        </p:nvSpPr>
        <p:spPr>
          <a:xfrm>
            <a:off x="3377998" y="1102355"/>
            <a:ext cx="4761905"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Fan Beam Vs Pencil Beam</a:t>
            </a:r>
          </a:p>
          <a:p>
            <a:pPr algn="ctr"/>
            <a:r>
              <a:rPr lang="en-US" sz="3200" b="1" dirty="0">
                <a:latin typeface="Times New Roman" panose="02020603050405020304" pitchFamily="18" charset="0"/>
                <a:cs typeface="Times New Roman" panose="02020603050405020304" pitchFamily="18" charset="0"/>
              </a:rPr>
              <a:t>Technology</a:t>
            </a:r>
          </a:p>
        </p:txBody>
      </p:sp>
      <p:sp>
        <p:nvSpPr>
          <p:cNvPr id="16" name="TextBox 15">
            <a:extLst>
              <a:ext uri="{FF2B5EF4-FFF2-40B4-BE49-F238E27FC236}">
                <a16:creationId xmlns:a16="http://schemas.microsoft.com/office/drawing/2014/main" id="{56B7D5FF-C7FA-47FC-92B7-60373804A320}"/>
              </a:ext>
            </a:extLst>
          </p:cNvPr>
          <p:cNvSpPr txBox="1"/>
          <p:nvPr/>
        </p:nvSpPr>
        <p:spPr>
          <a:xfrm>
            <a:off x="1006764" y="2427982"/>
            <a:ext cx="10495175" cy="2185214"/>
          </a:xfrm>
          <a:prstGeom prst="rect">
            <a:avLst/>
          </a:prstGeom>
          <a:noFill/>
        </p:spPr>
        <p:txBody>
          <a:bodyPr wrap="square" rtlCol="0">
            <a:spAutoFit/>
          </a:bodyPr>
          <a:lstStyle/>
          <a:p>
            <a:pPr algn="r" rtl="1"/>
            <a:r>
              <a:rPr lang="en-US" sz="3200" b="1" dirty="0">
                <a:latin typeface="Times New Roman" panose="02020603050405020304" pitchFamily="18" charset="0"/>
                <a:cs typeface="Times New Roman" panose="02020603050405020304" pitchFamily="18" charset="0"/>
              </a:rPr>
              <a:t>Pencil Beam</a:t>
            </a:r>
            <a:r>
              <a:rPr lang="fa-IR" sz="3200" b="1" dirty="0">
                <a:latin typeface="Times New Roman" panose="02020603050405020304" pitchFamily="18" charset="0"/>
                <a:cs typeface="Times New Roman" panose="02020603050405020304" pitchFamily="18" charset="0"/>
              </a:rPr>
              <a:t> : </a:t>
            </a:r>
            <a:r>
              <a:rPr lang="fa-IR" sz="2400" dirty="0">
                <a:latin typeface="Times New Roman" panose="02020603050405020304" pitchFamily="18" charset="0"/>
                <a:cs typeface="B Nazanin" panose="00000400000000000000" pitchFamily="2" charset="-78"/>
              </a:rPr>
              <a:t>در این روش اشعه ایکس به صورت نقطه ای به بیمار </a:t>
            </a:r>
            <a:r>
              <a:rPr lang="fa-IR" sz="2400" dirty="0" err="1">
                <a:latin typeface="Times New Roman" panose="02020603050405020304" pitchFamily="18" charset="0"/>
                <a:cs typeface="B Nazanin" panose="00000400000000000000" pitchFamily="2" charset="-78"/>
              </a:rPr>
              <a:t>تابانده</a:t>
            </a:r>
            <a:r>
              <a:rPr lang="fa-IR" sz="2400" dirty="0">
                <a:latin typeface="Times New Roman" panose="02020603050405020304" pitchFamily="18" charset="0"/>
                <a:cs typeface="B Nazanin" panose="00000400000000000000" pitchFamily="2" charset="-78"/>
              </a:rPr>
              <a:t> می شود و سیگنال دریافتی آن توسط دیتکتور شناسایی شده و سپس مقادیر </a:t>
            </a:r>
            <a:r>
              <a:rPr lang="en-US" sz="2400" dirty="0">
                <a:latin typeface="Times New Roman" panose="02020603050405020304" pitchFamily="18" charset="0"/>
                <a:cs typeface="B Nazanin" panose="00000400000000000000" pitchFamily="2" charset="-78"/>
              </a:rPr>
              <a:t>BMD</a:t>
            </a:r>
            <a:r>
              <a:rPr lang="fa-IR" sz="2400" dirty="0">
                <a:latin typeface="Times New Roman" panose="02020603050405020304" pitchFamily="18" charset="0"/>
                <a:cs typeface="B Nazanin" panose="00000400000000000000" pitchFamily="2" charset="-78"/>
              </a:rPr>
              <a:t> و  </a:t>
            </a:r>
            <a:r>
              <a:rPr lang="en-US" sz="2400" dirty="0">
                <a:latin typeface="Times New Roman" panose="02020603050405020304" pitchFamily="18" charset="0"/>
                <a:cs typeface="B Nazanin" panose="00000400000000000000" pitchFamily="2" charset="-78"/>
              </a:rPr>
              <a:t>BMC</a:t>
            </a:r>
            <a:r>
              <a:rPr lang="fa-IR" sz="2400" dirty="0">
                <a:latin typeface="Times New Roman" panose="02020603050405020304" pitchFamily="18" charset="0"/>
                <a:cs typeface="B Nazanin" panose="00000400000000000000" pitchFamily="2" charset="-78"/>
              </a:rPr>
              <a:t> محاسبه خواهند شد.</a:t>
            </a:r>
          </a:p>
          <a:p>
            <a:pPr algn="r" rtl="1"/>
            <a:endParaRPr lang="fa-IR" sz="2400" dirty="0">
              <a:latin typeface="Times New Roman" panose="02020603050405020304" pitchFamily="18" charset="0"/>
              <a:cs typeface="B Nazanin" panose="00000400000000000000" pitchFamily="2" charset="-78"/>
            </a:endParaRPr>
          </a:p>
          <a:p>
            <a:pPr algn="r" rtl="1"/>
            <a:r>
              <a:rPr lang="en-US" sz="3200" b="1" dirty="0">
                <a:latin typeface="Times New Roman" panose="02020603050405020304" pitchFamily="18" charset="0"/>
                <a:cs typeface="B Nazanin" panose="00000400000000000000" pitchFamily="2" charset="-78"/>
              </a:rPr>
              <a:t>Fan Beam</a:t>
            </a:r>
            <a:r>
              <a:rPr lang="fa-IR" sz="2400" dirty="0">
                <a:latin typeface="Times New Roman" panose="02020603050405020304" pitchFamily="18" charset="0"/>
                <a:cs typeface="B Nazanin" panose="00000400000000000000" pitchFamily="2" charset="-78"/>
              </a:rPr>
              <a:t>: در این روش اشعه ایکس به صورت باریکه ای از پرتو های نوری به بندی بیمار </a:t>
            </a:r>
            <a:r>
              <a:rPr lang="fa-IR" sz="2400" dirty="0" err="1">
                <a:latin typeface="Times New Roman" panose="02020603050405020304" pitchFamily="18" charset="0"/>
                <a:cs typeface="B Nazanin" panose="00000400000000000000" pitchFamily="2" charset="-78"/>
              </a:rPr>
              <a:t>تابانده</a:t>
            </a:r>
            <a:r>
              <a:rPr lang="fa-IR" sz="2400" dirty="0">
                <a:latin typeface="Times New Roman" panose="02020603050405020304" pitchFamily="18" charset="0"/>
                <a:cs typeface="B Nazanin" panose="00000400000000000000" pitchFamily="2" charset="-78"/>
              </a:rPr>
              <a:t> می شود و لذا سطح مقطع بیشتری از بدن بیمار را در بر خواهد گرفت.</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71267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9"/>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599671" y="296616"/>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Hardware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pic>
        <p:nvPicPr>
          <p:cNvPr id="12" name="Picture 11">
            <a:hlinkClick r:id="rId4" action="ppaction://hlinksldjump"/>
            <a:extLst>
              <a:ext uri="{FF2B5EF4-FFF2-40B4-BE49-F238E27FC236}">
                <a16:creationId xmlns:a16="http://schemas.microsoft.com/office/drawing/2014/main" id="{FB12833D-8C26-4D94-8147-B20C4E8E1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3" name="Picture 12">
            <a:hlinkClick r:id="rId6" action="ppaction://hlinksldjump"/>
            <a:extLst>
              <a:ext uri="{FF2B5EF4-FFF2-40B4-BE49-F238E27FC236}">
                <a16:creationId xmlns:a16="http://schemas.microsoft.com/office/drawing/2014/main" id="{134455DA-28AE-401C-B0D9-5571F23653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5" name="Picture 14">
            <a:hlinkClick r:id="rId8" action="ppaction://hlinksldjump"/>
            <a:extLst>
              <a:ext uri="{FF2B5EF4-FFF2-40B4-BE49-F238E27FC236}">
                <a16:creationId xmlns:a16="http://schemas.microsoft.com/office/drawing/2014/main" id="{2334C6E0-8AAA-4496-827B-84AFB824E3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7" name="Picture 16">
            <a:hlinkClick r:id="rId10" action="ppaction://hlinksldjump"/>
            <a:extLst>
              <a:ext uri="{FF2B5EF4-FFF2-40B4-BE49-F238E27FC236}">
                <a16:creationId xmlns:a16="http://schemas.microsoft.com/office/drawing/2014/main" id="{2D789901-2E9F-47AA-8760-63D157E01F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8" name="Picture 17">
            <a:hlinkClick r:id="rId12" action="ppaction://hlinksldjump"/>
            <a:extLst>
              <a:ext uri="{FF2B5EF4-FFF2-40B4-BE49-F238E27FC236}">
                <a16:creationId xmlns:a16="http://schemas.microsoft.com/office/drawing/2014/main" id="{CE7EADAB-5F89-4AE3-A6DF-C9949D4E82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19" name="Picture 18">
            <a:extLst>
              <a:ext uri="{FF2B5EF4-FFF2-40B4-BE49-F238E27FC236}">
                <a16:creationId xmlns:a16="http://schemas.microsoft.com/office/drawing/2014/main" id="{A6F6C68E-78EF-47AD-B007-AF8B46BB580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513EC247-651C-4AB0-B025-E584BBDE611F}"/>
              </a:ext>
            </a:extLst>
          </p:cNvPr>
          <p:cNvSpPr txBox="1"/>
          <p:nvPr/>
        </p:nvSpPr>
        <p:spPr>
          <a:xfrm>
            <a:off x="3377998" y="1102355"/>
            <a:ext cx="4761905"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Fan Beam Vs Pencil Beam</a:t>
            </a:r>
          </a:p>
          <a:p>
            <a:pPr algn="ctr"/>
            <a:r>
              <a:rPr lang="en-US" sz="3200" b="1" dirty="0">
                <a:latin typeface="Times New Roman" panose="02020603050405020304" pitchFamily="18" charset="0"/>
                <a:cs typeface="Times New Roman" panose="02020603050405020304" pitchFamily="18" charset="0"/>
              </a:rPr>
              <a:t>Technology</a:t>
            </a:r>
          </a:p>
        </p:txBody>
      </p:sp>
      <p:graphicFrame>
        <p:nvGraphicFramePr>
          <p:cNvPr id="3" name="Table 2">
            <a:extLst>
              <a:ext uri="{FF2B5EF4-FFF2-40B4-BE49-F238E27FC236}">
                <a16:creationId xmlns:a16="http://schemas.microsoft.com/office/drawing/2014/main" id="{3310EE94-4657-412E-A7D4-42F916994034}"/>
              </a:ext>
            </a:extLst>
          </p:cNvPr>
          <p:cNvGraphicFramePr>
            <a:graphicFrameLocks noGrp="1"/>
          </p:cNvGraphicFramePr>
          <p:nvPr>
            <p:extLst>
              <p:ext uri="{D42A27DB-BD31-4B8C-83A1-F6EECF244321}">
                <p14:modId xmlns:p14="http://schemas.microsoft.com/office/powerpoint/2010/main" val="680271087"/>
              </p:ext>
            </p:extLst>
          </p:nvPr>
        </p:nvGraphicFramePr>
        <p:xfrm>
          <a:off x="2041236" y="2269729"/>
          <a:ext cx="8820727" cy="1828800"/>
        </p:xfrm>
        <a:graphic>
          <a:graphicData uri="http://schemas.openxmlformats.org/drawingml/2006/table">
            <a:tbl>
              <a:tblPr firstRow="1" bandRow="1">
                <a:tableStyleId>{5C22544A-7EE6-4342-B048-85BDC9FD1C3A}</a:tableStyleId>
              </a:tblPr>
              <a:tblGrid>
                <a:gridCol w="2857167">
                  <a:extLst>
                    <a:ext uri="{9D8B030D-6E8A-4147-A177-3AD203B41FA5}">
                      <a16:colId xmlns:a16="http://schemas.microsoft.com/office/drawing/2014/main" val="4290731042"/>
                    </a:ext>
                  </a:extLst>
                </a:gridCol>
                <a:gridCol w="2981780">
                  <a:extLst>
                    <a:ext uri="{9D8B030D-6E8A-4147-A177-3AD203B41FA5}">
                      <a16:colId xmlns:a16="http://schemas.microsoft.com/office/drawing/2014/main" val="1204515584"/>
                    </a:ext>
                  </a:extLst>
                </a:gridCol>
                <a:gridCol w="2981780">
                  <a:extLst>
                    <a:ext uri="{9D8B030D-6E8A-4147-A177-3AD203B41FA5}">
                      <a16:colId xmlns:a16="http://schemas.microsoft.com/office/drawing/2014/main" val="1919520690"/>
                    </a:ext>
                  </a:extLst>
                </a:gridCol>
              </a:tblGrid>
              <a:tr h="206947">
                <a:tc>
                  <a:txBody>
                    <a:bodyPr/>
                    <a:lstStyle/>
                    <a:p>
                      <a:endParaRPr lang="en-US" dirty="0"/>
                    </a:p>
                  </a:txBody>
                  <a:tcPr/>
                </a:tc>
                <a:tc>
                  <a:txBody>
                    <a:bodyPr/>
                    <a:lstStyle/>
                    <a:p>
                      <a:pPr algn="ctr"/>
                      <a:r>
                        <a:rPr lang="en-US" sz="2400" dirty="0">
                          <a:latin typeface="Times New Roman" panose="02020603050405020304" pitchFamily="18" charset="0"/>
                          <a:cs typeface="Times New Roman" panose="02020603050405020304" pitchFamily="18" charset="0"/>
                        </a:rPr>
                        <a:t>Fan Beam </a:t>
                      </a:r>
                    </a:p>
                  </a:txBody>
                  <a:tcPr/>
                </a:tc>
                <a:tc>
                  <a:txBody>
                    <a:bodyPr/>
                    <a:lstStyle/>
                    <a:p>
                      <a:pPr algn="ctr"/>
                      <a:r>
                        <a:rPr lang="en-US" sz="2400" dirty="0">
                          <a:latin typeface="Times New Roman" panose="02020603050405020304" pitchFamily="18" charset="0"/>
                          <a:cs typeface="Times New Roman" panose="02020603050405020304" pitchFamily="18" charset="0"/>
                        </a:rPr>
                        <a:t>Pencil Beam</a:t>
                      </a:r>
                    </a:p>
                  </a:txBody>
                  <a:tcPr/>
                </a:tc>
                <a:extLst>
                  <a:ext uri="{0D108BD9-81ED-4DB2-BD59-A6C34878D82A}">
                    <a16:rowId xmlns:a16="http://schemas.microsoft.com/office/drawing/2014/main" val="825690151"/>
                  </a:ext>
                </a:extLst>
              </a:tr>
              <a:tr h="206947">
                <a:tc>
                  <a:txBody>
                    <a:bodyPr/>
                    <a:lstStyle/>
                    <a:p>
                      <a:pPr algn="ctr" rtl="1"/>
                      <a:r>
                        <a:rPr lang="fa-IR" dirty="0">
                          <a:cs typeface="B Nazanin" panose="00000400000000000000" pitchFamily="2" charset="-78"/>
                        </a:rPr>
                        <a:t>زمان اسکن</a:t>
                      </a:r>
                      <a:endParaRPr lang="en-US" dirty="0">
                        <a:cs typeface="B Nazanin" panose="00000400000000000000" pitchFamily="2" charset="-78"/>
                      </a:endParaRPr>
                    </a:p>
                  </a:txBody>
                  <a:tcPr/>
                </a:tc>
                <a:tc>
                  <a:txBody>
                    <a:bodyPr/>
                    <a:lstStyle/>
                    <a:p>
                      <a:pPr algn="ctr" rtl="1"/>
                      <a:r>
                        <a:rPr lang="fa-IR" dirty="0">
                          <a:cs typeface="B Nazanin" panose="00000400000000000000" pitchFamily="2" charset="-78"/>
                        </a:rPr>
                        <a:t>بسیار کوتاه ( در حدود 30 ثانیه)</a:t>
                      </a:r>
                      <a:endParaRPr lang="en-US" dirty="0">
                        <a:cs typeface="B Nazanin" panose="00000400000000000000" pitchFamily="2" charset="-78"/>
                      </a:endParaRPr>
                    </a:p>
                  </a:txBody>
                  <a:tcPr/>
                </a:tc>
                <a:tc>
                  <a:txBody>
                    <a:bodyPr/>
                    <a:lstStyle/>
                    <a:p>
                      <a:pPr algn="ctr" rtl="1"/>
                      <a:r>
                        <a:rPr lang="fa-IR" dirty="0">
                          <a:cs typeface="B Nazanin" panose="00000400000000000000" pitchFamily="2" charset="-78"/>
                        </a:rPr>
                        <a:t>بسیار طولانی( در حدود 20 دقیقه)</a:t>
                      </a:r>
                      <a:endParaRPr lang="en-US" dirty="0">
                        <a:cs typeface="B Nazanin" panose="00000400000000000000" pitchFamily="2" charset="-78"/>
                      </a:endParaRPr>
                    </a:p>
                  </a:txBody>
                  <a:tcPr/>
                </a:tc>
                <a:extLst>
                  <a:ext uri="{0D108BD9-81ED-4DB2-BD59-A6C34878D82A}">
                    <a16:rowId xmlns:a16="http://schemas.microsoft.com/office/drawing/2014/main" val="1808729265"/>
                  </a:ext>
                </a:extLst>
              </a:tr>
              <a:tr h="206947">
                <a:tc>
                  <a:txBody>
                    <a:bodyPr/>
                    <a:lstStyle/>
                    <a:p>
                      <a:pPr algn="ctr" rtl="1"/>
                      <a:r>
                        <a:rPr lang="fa-IR" dirty="0">
                          <a:cs typeface="B Nazanin" panose="00000400000000000000" pitchFamily="2" charset="-78"/>
                        </a:rPr>
                        <a:t>زمان استفاده از </a:t>
                      </a:r>
                      <a:r>
                        <a:rPr lang="en-US" dirty="0">
                          <a:cs typeface="B Nazanin" panose="00000400000000000000" pitchFamily="2" charset="-78"/>
                        </a:rPr>
                        <a:t>X-Ray Tube</a:t>
                      </a:r>
                    </a:p>
                  </a:txBody>
                  <a:tcPr/>
                </a:tc>
                <a:tc>
                  <a:txBody>
                    <a:bodyPr/>
                    <a:lstStyle/>
                    <a:p>
                      <a:pPr algn="ctr" rtl="1"/>
                      <a:r>
                        <a:rPr lang="fa-IR" dirty="0">
                          <a:cs typeface="B Nazanin" panose="00000400000000000000" pitchFamily="2" charset="-78"/>
                        </a:rPr>
                        <a:t>کم</a:t>
                      </a:r>
                      <a:endParaRPr lang="en-US" dirty="0">
                        <a:cs typeface="B Nazanin" panose="00000400000000000000" pitchFamily="2" charset="-78"/>
                      </a:endParaRPr>
                    </a:p>
                  </a:txBody>
                  <a:tcPr/>
                </a:tc>
                <a:tc>
                  <a:txBody>
                    <a:bodyPr/>
                    <a:lstStyle/>
                    <a:p>
                      <a:pPr algn="ctr" rtl="1"/>
                      <a:r>
                        <a:rPr lang="fa-IR" dirty="0">
                          <a:cs typeface="B Nazanin" panose="00000400000000000000" pitchFamily="2" charset="-78"/>
                        </a:rPr>
                        <a:t>زیاد</a:t>
                      </a:r>
                      <a:endParaRPr lang="en-US" dirty="0">
                        <a:cs typeface="B Nazanin" panose="00000400000000000000" pitchFamily="2" charset="-78"/>
                      </a:endParaRPr>
                    </a:p>
                  </a:txBody>
                  <a:tcPr/>
                </a:tc>
                <a:extLst>
                  <a:ext uri="{0D108BD9-81ED-4DB2-BD59-A6C34878D82A}">
                    <a16:rowId xmlns:a16="http://schemas.microsoft.com/office/drawing/2014/main" val="4127738488"/>
                  </a:ext>
                </a:extLst>
              </a:tr>
              <a:tr h="357196">
                <a:tc>
                  <a:txBody>
                    <a:bodyPr/>
                    <a:lstStyle/>
                    <a:p>
                      <a:pPr algn="ctr" rtl="1"/>
                      <a:r>
                        <a:rPr lang="fa-IR" dirty="0">
                          <a:cs typeface="B Nazanin" panose="00000400000000000000" pitchFamily="2" charset="-78"/>
                        </a:rPr>
                        <a:t>سطح مقطع بدن بیمار که اشعه ریافت می کند</a:t>
                      </a:r>
                      <a:endParaRPr lang="en-US" dirty="0">
                        <a:cs typeface="B Nazanin" panose="00000400000000000000" pitchFamily="2" charset="-78"/>
                      </a:endParaRPr>
                    </a:p>
                  </a:txBody>
                  <a:tcPr/>
                </a:tc>
                <a:tc>
                  <a:txBody>
                    <a:bodyPr/>
                    <a:lstStyle/>
                    <a:p>
                      <a:pPr algn="ctr" rtl="1"/>
                      <a:r>
                        <a:rPr lang="fa-IR" dirty="0">
                          <a:cs typeface="B Nazanin" panose="00000400000000000000" pitchFamily="2" charset="-78"/>
                        </a:rPr>
                        <a:t>در حدود 10 سانتی متر</a:t>
                      </a:r>
                      <a:endParaRPr lang="en-US" dirty="0">
                        <a:cs typeface="B Nazanin" panose="00000400000000000000" pitchFamily="2" charset="-78"/>
                      </a:endParaRPr>
                    </a:p>
                  </a:txBody>
                  <a:tcPr/>
                </a:tc>
                <a:tc>
                  <a:txBody>
                    <a:bodyPr/>
                    <a:lstStyle/>
                    <a:p>
                      <a:pPr algn="ctr" rtl="1"/>
                      <a:r>
                        <a:rPr lang="fa-IR" dirty="0">
                          <a:cs typeface="B Nazanin" panose="00000400000000000000" pitchFamily="2" charset="-78"/>
                        </a:rPr>
                        <a:t>در حدود یک نقطه نورانی</a:t>
                      </a:r>
                      <a:endParaRPr lang="en-US" dirty="0">
                        <a:cs typeface="B Nazanin" panose="00000400000000000000" pitchFamily="2" charset="-78"/>
                      </a:endParaRPr>
                    </a:p>
                  </a:txBody>
                  <a:tcPr/>
                </a:tc>
                <a:extLst>
                  <a:ext uri="{0D108BD9-81ED-4DB2-BD59-A6C34878D82A}">
                    <a16:rowId xmlns:a16="http://schemas.microsoft.com/office/drawing/2014/main" val="3800072070"/>
                  </a:ext>
                </a:extLst>
              </a:tr>
            </a:tbl>
          </a:graphicData>
        </a:graphic>
      </p:graphicFrame>
    </p:spTree>
    <p:extLst>
      <p:ext uri="{BB962C8B-B14F-4D97-AF65-F5344CB8AC3E}">
        <p14:creationId xmlns:p14="http://schemas.microsoft.com/office/powerpoint/2010/main" val="21561330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9"/>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E89BB9-7DFA-45AA-99A4-C8EE86CC2365}"/>
              </a:ext>
            </a:extLst>
          </p:cNvPr>
          <p:cNvPicPr>
            <a:picLocks noChangeAspect="1"/>
          </p:cNvPicPr>
          <p:nvPr/>
        </p:nvPicPr>
        <p:blipFill rotWithShape="1">
          <a:blip r:embed="rId2"/>
          <a:srcRect l="3642" t="19858" r="5739" b="6117"/>
          <a:stretch/>
        </p:blipFill>
        <p:spPr>
          <a:xfrm>
            <a:off x="1384131" y="408234"/>
            <a:ext cx="8630791" cy="5287777"/>
          </a:xfrm>
          <a:prstGeom prst="rect">
            <a:avLst/>
          </a:prstGeom>
        </p:spPr>
      </p:pic>
      <p:sp>
        <p:nvSpPr>
          <p:cNvPr id="2" name="TextBox 1">
            <a:extLst>
              <a:ext uri="{FF2B5EF4-FFF2-40B4-BE49-F238E27FC236}">
                <a16:creationId xmlns:a16="http://schemas.microsoft.com/office/drawing/2014/main" id="{201B31AA-5D56-48AC-B1C1-9B7AD0CFC4B8}"/>
              </a:ext>
            </a:extLst>
          </p:cNvPr>
          <p:cNvSpPr txBox="1"/>
          <p:nvPr/>
        </p:nvSpPr>
        <p:spPr>
          <a:xfrm>
            <a:off x="3599671" y="296616"/>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Hardware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pic>
        <p:nvPicPr>
          <p:cNvPr id="12" name="Picture 11">
            <a:hlinkClick r:id="rId5" action="ppaction://hlinksldjump"/>
            <a:extLst>
              <a:ext uri="{FF2B5EF4-FFF2-40B4-BE49-F238E27FC236}">
                <a16:creationId xmlns:a16="http://schemas.microsoft.com/office/drawing/2014/main" id="{FB12833D-8C26-4D94-8147-B20C4E8E13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3" name="Picture 12">
            <a:hlinkClick r:id="rId7" action="ppaction://hlinksldjump"/>
            <a:extLst>
              <a:ext uri="{FF2B5EF4-FFF2-40B4-BE49-F238E27FC236}">
                <a16:creationId xmlns:a16="http://schemas.microsoft.com/office/drawing/2014/main" id="{134455DA-28AE-401C-B0D9-5571F23653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5" name="Picture 14">
            <a:hlinkClick r:id="rId9" action="ppaction://hlinksldjump"/>
            <a:extLst>
              <a:ext uri="{FF2B5EF4-FFF2-40B4-BE49-F238E27FC236}">
                <a16:creationId xmlns:a16="http://schemas.microsoft.com/office/drawing/2014/main" id="{2334C6E0-8AAA-4496-827B-84AFB824E3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7" name="Picture 16">
            <a:hlinkClick r:id="rId11" action="ppaction://hlinksldjump"/>
            <a:extLst>
              <a:ext uri="{FF2B5EF4-FFF2-40B4-BE49-F238E27FC236}">
                <a16:creationId xmlns:a16="http://schemas.microsoft.com/office/drawing/2014/main" id="{2D789901-2E9F-47AA-8760-63D157E01F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8" name="Picture 17">
            <a:hlinkClick r:id="rId13" action="ppaction://hlinksldjump"/>
            <a:extLst>
              <a:ext uri="{FF2B5EF4-FFF2-40B4-BE49-F238E27FC236}">
                <a16:creationId xmlns:a16="http://schemas.microsoft.com/office/drawing/2014/main" id="{CE7EADAB-5F89-4AE3-A6DF-C9949D4E828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19" name="Picture 18">
            <a:extLst>
              <a:ext uri="{FF2B5EF4-FFF2-40B4-BE49-F238E27FC236}">
                <a16:creationId xmlns:a16="http://schemas.microsoft.com/office/drawing/2014/main" id="{A6F6C68E-78EF-47AD-B007-AF8B46BB580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31490783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DAA1A7-9F48-4C1F-BFD8-F6D01F382B7C}"/>
              </a:ext>
            </a:extLst>
          </p:cNvPr>
          <p:cNvPicPr>
            <a:picLocks noChangeAspect="1"/>
          </p:cNvPicPr>
          <p:nvPr/>
        </p:nvPicPr>
        <p:blipFill rotWithShape="1">
          <a:blip r:embed="rId2"/>
          <a:srcRect l="-2748" t="8174" r="-2748" b="1180"/>
          <a:stretch/>
        </p:blipFill>
        <p:spPr>
          <a:xfrm>
            <a:off x="1324228" y="602345"/>
            <a:ext cx="9144000" cy="5892723"/>
          </a:xfrm>
          <a:prstGeom prst="rect">
            <a:avLst/>
          </a:prstGeom>
        </p:spPr>
      </p:pic>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Hardware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pic>
        <p:nvPicPr>
          <p:cNvPr id="12" name="Picture 11">
            <a:hlinkClick r:id="rId5" action="ppaction://hlinksldjump"/>
            <a:extLst>
              <a:ext uri="{FF2B5EF4-FFF2-40B4-BE49-F238E27FC236}">
                <a16:creationId xmlns:a16="http://schemas.microsoft.com/office/drawing/2014/main" id="{16DCBEF9-8586-4874-81EF-6F99F77B37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3" name="Picture 12">
            <a:hlinkClick r:id="rId7" action="ppaction://hlinksldjump"/>
            <a:extLst>
              <a:ext uri="{FF2B5EF4-FFF2-40B4-BE49-F238E27FC236}">
                <a16:creationId xmlns:a16="http://schemas.microsoft.com/office/drawing/2014/main" id="{4B35F1B4-08A7-4828-A5F4-77C85D7F8B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5" name="Picture 14">
            <a:hlinkClick r:id="rId9" action="ppaction://hlinksldjump"/>
            <a:extLst>
              <a:ext uri="{FF2B5EF4-FFF2-40B4-BE49-F238E27FC236}">
                <a16:creationId xmlns:a16="http://schemas.microsoft.com/office/drawing/2014/main" id="{3BD4B610-28BF-4251-BC65-3730A20944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7" name="Picture 16">
            <a:hlinkClick r:id="rId11" action="ppaction://hlinksldjump"/>
            <a:extLst>
              <a:ext uri="{FF2B5EF4-FFF2-40B4-BE49-F238E27FC236}">
                <a16:creationId xmlns:a16="http://schemas.microsoft.com/office/drawing/2014/main" id="{1CB8F0E5-3150-49D1-8EDF-47EB5D0D4AA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8" name="Picture 17">
            <a:hlinkClick r:id="rId13" action="ppaction://hlinksldjump"/>
            <a:extLst>
              <a:ext uri="{FF2B5EF4-FFF2-40B4-BE49-F238E27FC236}">
                <a16:creationId xmlns:a16="http://schemas.microsoft.com/office/drawing/2014/main" id="{064E2A04-E9F1-4162-9A2A-DF230B401D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19" name="Picture 18">
            <a:extLst>
              <a:ext uri="{FF2B5EF4-FFF2-40B4-BE49-F238E27FC236}">
                <a16:creationId xmlns:a16="http://schemas.microsoft.com/office/drawing/2014/main" id="{F84383E2-C181-4801-BA1D-20EA9FB1A21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10323551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9"/>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E86E6-ABDE-4F94-9280-F3D3C935F2F5}"/>
              </a:ext>
            </a:extLst>
          </p:cNvPr>
          <p:cNvPicPr>
            <a:picLocks noChangeAspect="1"/>
          </p:cNvPicPr>
          <p:nvPr/>
        </p:nvPicPr>
        <p:blipFill rotWithShape="1">
          <a:blip r:embed="rId2"/>
          <a:srcRect l="11636" t="31065" r="39801" b="40206"/>
          <a:stretch/>
        </p:blipFill>
        <p:spPr>
          <a:xfrm>
            <a:off x="1594639" y="248515"/>
            <a:ext cx="8633444" cy="6609485"/>
          </a:xfrm>
          <a:prstGeom prst="rect">
            <a:avLst/>
          </a:prstGeom>
        </p:spPr>
      </p:pic>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Software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pic>
        <p:nvPicPr>
          <p:cNvPr id="29" name="Picture 28">
            <a:hlinkClick r:id="rId5" action="ppaction://hlinksldjump"/>
            <a:extLst>
              <a:ext uri="{FF2B5EF4-FFF2-40B4-BE49-F238E27FC236}">
                <a16:creationId xmlns:a16="http://schemas.microsoft.com/office/drawing/2014/main" id="{8CBEB989-A9BD-40C4-9448-9C0AC7880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30" name="Picture 29">
            <a:hlinkClick r:id="rId7" action="ppaction://hlinksldjump"/>
            <a:extLst>
              <a:ext uri="{FF2B5EF4-FFF2-40B4-BE49-F238E27FC236}">
                <a16:creationId xmlns:a16="http://schemas.microsoft.com/office/drawing/2014/main" id="{2B0D1CEC-C093-4D49-BB53-C1339308BB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31" name="Picture 30">
            <a:hlinkClick r:id="rId9" action="ppaction://hlinksldjump"/>
            <a:extLst>
              <a:ext uri="{FF2B5EF4-FFF2-40B4-BE49-F238E27FC236}">
                <a16:creationId xmlns:a16="http://schemas.microsoft.com/office/drawing/2014/main" id="{7FF81033-25E3-4C90-A554-28FDEC2AF4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32" name="Picture 31">
            <a:hlinkClick r:id="rId11" action="ppaction://hlinksldjump"/>
            <a:extLst>
              <a:ext uri="{FF2B5EF4-FFF2-40B4-BE49-F238E27FC236}">
                <a16:creationId xmlns:a16="http://schemas.microsoft.com/office/drawing/2014/main" id="{8600E2BB-071A-4581-ACB6-224AC637C2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33" name="Picture 32">
            <a:hlinkClick r:id="rId13" action="ppaction://hlinksldjump"/>
            <a:extLst>
              <a:ext uri="{FF2B5EF4-FFF2-40B4-BE49-F238E27FC236}">
                <a16:creationId xmlns:a16="http://schemas.microsoft.com/office/drawing/2014/main" id="{2004D891-4A87-454E-8A3E-614D059E31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34" name="Picture 33">
            <a:extLst>
              <a:ext uri="{FF2B5EF4-FFF2-40B4-BE49-F238E27FC236}">
                <a16:creationId xmlns:a16="http://schemas.microsoft.com/office/drawing/2014/main" id="{97DDF4FC-62FD-4F50-8A51-6C34B996822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42548829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3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Software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21" name="Title 5">
            <a:extLst>
              <a:ext uri="{FF2B5EF4-FFF2-40B4-BE49-F238E27FC236}">
                <a16:creationId xmlns:a16="http://schemas.microsoft.com/office/drawing/2014/main" id="{145DE5D8-E0C6-4B4C-8BCD-686411E3169A}"/>
              </a:ext>
            </a:extLst>
          </p:cNvPr>
          <p:cNvSpPr txBox="1">
            <a:spLocks/>
          </p:cNvSpPr>
          <p:nvPr/>
        </p:nvSpPr>
        <p:spPr>
          <a:xfrm>
            <a:off x="1861793" y="706317"/>
            <a:ext cx="8229600" cy="88423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AP Lumbar spine </a:t>
            </a:r>
            <a:endParaRPr lang="en-US" dirty="0"/>
          </a:p>
        </p:txBody>
      </p:sp>
      <p:pic>
        <p:nvPicPr>
          <p:cNvPr id="23" name="Picture 2">
            <a:extLst>
              <a:ext uri="{FF2B5EF4-FFF2-40B4-BE49-F238E27FC236}">
                <a16:creationId xmlns:a16="http://schemas.microsoft.com/office/drawing/2014/main" id="{59089FBC-50A2-41BC-AB78-50FCA9151B33}"/>
              </a:ext>
            </a:extLst>
          </p:cNvPr>
          <p:cNvPicPr>
            <a:picLocks noChangeAspect="1" noChangeArrowheads="1"/>
          </p:cNvPicPr>
          <p:nvPr/>
        </p:nvPicPr>
        <p:blipFill>
          <a:blip r:embed="rId4" cstate="print"/>
          <a:srcRect/>
          <a:stretch>
            <a:fillRect/>
          </a:stretch>
        </p:blipFill>
        <p:spPr bwMode="auto">
          <a:xfrm>
            <a:off x="3795368" y="1849317"/>
            <a:ext cx="4324350" cy="4495800"/>
          </a:xfrm>
          <a:prstGeom prst="rect">
            <a:avLst/>
          </a:prstGeom>
          <a:noFill/>
          <a:ln w="9525">
            <a:noFill/>
            <a:miter lim="800000"/>
            <a:headEnd/>
            <a:tailEnd/>
          </a:ln>
        </p:spPr>
      </p:pic>
      <p:pic>
        <p:nvPicPr>
          <p:cNvPr id="25" name="Picture 24">
            <a:hlinkClick r:id="rId5" action="ppaction://hlinksldjump"/>
            <a:extLst>
              <a:ext uri="{FF2B5EF4-FFF2-40B4-BE49-F238E27FC236}">
                <a16:creationId xmlns:a16="http://schemas.microsoft.com/office/drawing/2014/main" id="{B7209AA3-768E-4619-9813-D9E62F68B4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26" name="Picture 25">
            <a:hlinkClick r:id="rId7" action="ppaction://hlinksldjump"/>
            <a:extLst>
              <a:ext uri="{FF2B5EF4-FFF2-40B4-BE49-F238E27FC236}">
                <a16:creationId xmlns:a16="http://schemas.microsoft.com/office/drawing/2014/main" id="{DC694622-2EF0-422E-A0FE-44080470B6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27" name="Picture 26">
            <a:hlinkClick r:id="rId9" action="ppaction://hlinksldjump"/>
            <a:extLst>
              <a:ext uri="{FF2B5EF4-FFF2-40B4-BE49-F238E27FC236}">
                <a16:creationId xmlns:a16="http://schemas.microsoft.com/office/drawing/2014/main" id="{56E923F9-70FC-4F96-9572-AABCD5EA65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8" name="Picture 27">
            <a:hlinkClick r:id="rId11" action="ppaction://hlinksldjump"/>
            <a:extLst>
              <a:ext uri="{FF2B5EF4-FFF2-40B4-BE49-F238E27FC236}">
                <a16:creationId xmlns:a16="http://schemas.microsoft.com/office/drawing/2014/main" id="{BFB3461D-91C0-4321-B66D-AC7746F2B1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9" name="Picture 28">
            <a:hlinkClick r:id="rId13" action="ppaction://hlinksldjump"/>
            <a:extLst>
              <a:ext uri="{FF2B5EF4-FFF2-40B4-BE49-F238E27FC236}">
                <a16:creationId xmlns:a16="http://schemas.microsoft.com/office/drawing/2014/main" id="{1EEBABFA-8A10-48FF-8837-A878E979A20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30" name="Picture 29">
            <a:extLst>
              <a:ext uri="{FF2B5EF4-FFF2-40B4-BE49-F238E27FC236}">
                <a16:creationId xmlns:a16="http://schemas.microsoft.com/office/drawing/2014/main" id="{A418C7CA-BE67-4DFE-96C0-04926993C7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22438031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0-#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30"/>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Software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14" name="Title 3">
            <a:extLst>
              <a:ext uri="{FF2B5EF4-FFF2-40B4-BE49-F238E27FC236}">
                <a16:creationId xmlns:a16="http://schemas.microsoft.com/office/drawing/2014/main" id="{CD6088CB-4C3C-4BB0-B087-84DB11729A1A}"/>
              </a:ext>
            </a:extLst>
          </p:cNvPr>
          <p:cNvSpPr txBox="1">
            <a:spLocks/>
          </p:cNvSpPr>
          <p:nvPr/>
        </p:nvSpPr>
        <p:spPr>
          <a:xfrm>
            <a:off x="1723772" y="836542"/>
            <a:ext cx="8229600" cy="88423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AP Lumbar spine </a:t>
            </a:r>
            <a:endParaRPr lang="en-US" dirty="0"/>
          </a:p>
        </p:txBody>
      </p:sp>
      <p:pic>
        <p:nvPicPr>
          <p:cNvPr id="20" name="Picture 2">
            <a:extLst>
              <a:ext uri="{FF2B5EF4-FFF2-40B4-BE49-F238E27FC236}">
                <a16:creationId xmlns:a16="http://schemas.microsoft.com/office/drawing/2014/main" id="{2A5D502B-FE27-4703-8C53-8F0270FD6B70}"/>
              </a:ext>
            </a:extLst>
          </p:cNvPr>
          <p:cNvPicPr>
            <a:picLocks noChangeAspect="1" noChangeArrowheads="1"/>
          </p:cNvPicPr>
          <p:nvPr/>
        </p:nvPicPr>
        <p:blipFill>
          <a:blip r:embed="rId4" cstate="print"/>
          <a:srcRect/>
          <a:stretch>
            <a:fillRect/>
          </a:stretch>
        </p:blipFill>
        <p:spPr bwMode="auto">
          <a:xfrm>
            <a:off x="1569751" y="2261069"/>
            <a:ext cx="2871787" cy="2461419"/>
          </a:xfrm>
          <a:prstGeom prst="rect">
            <a:avLst/>
          </a:prstGeom>
          <a:noFill/>
          <a:ln w="9525">
            <a:noFill/>
            <a:miter lim="800000"/>
            <a:headEnd/>
            <a:tailEnd/>
          </a:ln>
        </p:spPr>
      </p:pic>
      <p:pic>
        <p:nvPicPr>
          <p:cNvPr id="22" name="Picture 21">
            <a:hlinkClick r:id="rId5" action="ppaction://hlinksldjump"/>
            <a:extLst>
              <a:ext uri="{FF2B5EF4-FFF2-40B4-BE49-F238E27FC236}">
                <a16:creationId xmlns:a16="http://schemas.microsoft.com/office/drawing/2014/main" id="{F5868763-F133-481A-A2FA-F0267E5100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24" name="Picture 23">
            <a:hlinkClick r:id="rId7" action="ppaction://hlinksldjump"/>
            <a:extLst>
              <a:ext uri="{FF2B5EF4-FFF2-40B4-BE49-F238E27FC236}">
                <a16:creationId xmlns:a16="http://schemas.microsoft.com/office/drawing/2014/main" id="{5C13BF86-9312-4023-97EC-1F4F6751F4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25" name="Picture 24">
            <a:hlinkClick r:id="rId9" action="ppaction://hlinksldjump"/>
            <a:extLst>
              <a:ext uri="{FF2B5EF4-FFF2-40B4-BE49-F238E27FC236}">
                <a16:creationId xmlns:a16="http://schemas.microsoft.com/office/drawing/2014/main" id="{8137F98A-24FD-409E-BC05-409C2BE2E2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6" name="Picture 25">
            <a:hlinkClick r:id="rId11" action="ppaction://hlinksldjump"/>
            <a:extLst>
              <a:ext uri="{FF2B5EF4-FFF2-40B4-BE49-F238E27FC236}">
                <a16:creationId xmlns:a16="http://schemas.microsoft.com/office/drawing/2014/main" id="{A88703D3-0B86-41FC-82FC-CC18D71C53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7" name="Picture 26">
            <a:hlinkClick r:id="rId13" action="ppaction://hlinksldjump"/>
            <a:extLst>
              <a:ext uri="{FF2B5EF4-FFF2-40B4-BE49-F238E27FC236}">
                <a16:creationId xmlns:a16="http://schemas.microsoft.com/office/drawing/2014/main" id="{F6D7951A-DBE8-41AE-A4BB-0FCC438787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8" name="Picture 27">
            <a:extLst>
              <a:ext uri="{FF2B5EF4-FFF2-40B4-BE49-F238E27FC236}">
                <a16:creationId xmlns:a16="http://schemas.microsoft.com/office/drawing/2014/main" id="{2FDE3268-2D97-40F3-85C6-F66A759075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5" name="Content Placeholder 2">
            <a:extLst>
              <a:ext uri="{FF2B5EF4-FFF2-40B4-BE49-F238E27FC236}">
                <a16:creationId xmlns:a16="http://schemas.microsoft.com/office/drawing/2014/main" id="{76DC1EC0-45C1-456A-B056-FF10A87C2ED0}"/>
              </a:ext>
            </a:extLst>
          </p:cNvPr>
          <p:cNvSpPr txBox="1">
            <a:spLocks/>
          </p:cNvSpPr>
          <p:nvPr/>
        </p:nvSpPr>
        <p:spPr>
          <a:xfrm>
            <a:off x="5087565" y="2179573"/>
            <a:ext cx="4360045"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a-IR" dirty="0">
                <a:cs typeface="B Nazanin" panose="00000400000000000000" pitchFamily="2" charset="-78"/>
              </a:rPr>
              <a:t>استفاده از پوزیشنر زانو</a:t>
            </a:r>
            <a:endParaRPr lang="en-US" dirty="0">
              <a:cs typeface="B Nazanin" panose="00000400000000000000" pitchFamily="2" charset="-78"/>
            </a:endParaRPr>
          </a:p>
          <a:p>
            <a:pPr algn="r" rtl="1"/>
            <a:r>
              <a:rPr lang="fa-IR" dirty="0">
                <a:cs typeface="B Nazanin" panose="00000400000000000000" pitchFamily="2" charset="-78"/>
              </a:rPr>
              <a:t>هدف استفاده از این وسیله برای صاف تر کردن مهره های کمر می باشد.</a:t>
            </a:r>
          </a:p>
          <a:p>
            <a:pPr marL="342900" indent="-342900" algn="r" rtl="1">
              <a:buFont typeface="Arial" panose="020B0604020202020204" pitchFamily="34" charset="0"/>
              <a:buChar char="•"/>
            </a:pPr>
            <a:r>
              <a:rPr lang="fa-IR" dirty="0">
                <a:cs typeface="B Nazanin" panose="00000400000000000000" pitchFamily="2" charset="-78"/>
              </a:rPr>
              <a:t>برای افراد با قد ها مختلف این پوزیشنر می تواند مورد استفاده قرار گیرد.</a:t>
            </a:r>
          </a:p>
          <a:p>
            <a:pPr marL="342900" indent="-342900" algn="r" rtl="1">
              <a:buFont typeface="Arial" panose="020B0604020202020204" pitchFamily="34" charset="0"/>
              <a:buChar char="•"/>
            </a:pPr>
            <a:r>
              <a:rPr lang="fa-IR" dirty="0">
                <a:cs typeface="B Nazanin" panose="00000400000000000000" pitchFamily="2" charset="-78"/>
              </a:rPr>
              <a:t>از این وسیله به نحوه استفاده گردد که زاویه پای ایجاد شده در حدود 90 درجه باشد.</a:t>
            </a:r>
            <a:endParaRPr lang="en-US" dirty="0">
              <a:cs typeface="B Nazanin" panose="00000400000000000000" pitchFamily="2" charset="-78"/>
            </a:endParaRPr>
          </a:p>
        </p:txBody>
      </p:sp>
    </p:spTree>
    <p:extLst>
      <p:ext uri="{BB962C8B-B14F-4D97-AF65-F5344CB8AC3E}">
        <p14:creationId xmlns:p14="http://schemas.microsoft.com/office/powerpoint/2010/main" val="32723304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4055649" y="1107713"/>
            <a:ext cx="7221187" cy="523220"/>
          </a:xfrm>
          <a:prstGeom prst="rect">
            <a:avLst/>
          </a:prstGeom>
          <a:noFill/>
        </p:spPr>
        <p:txBody>
          <a:bodyPr wrap="square" rtlCol="0">
            <a:spAutoFit/>
          </a:bodyPr>
          <a:lstStyle/>
          <a:p>
            <a:pPr algn="r" rtl="1"/>
            <a:r>
              <a:rPr lang="fa-IR" sz="2800" b="1" dirty="0">
                <a:latin typeface="Times New Roman" panose="02020603050405020304" pitchFamily="18" charset="0"/>
                <a:cs typeface="B Nazanin" panose="00000400000000000000" pitchFamily="2" charset="-78"/>
              </a:rPr>
              <a:t>کاربرد دستگاه تراکم استخوان</a:t>
            </a:r>
            <a:endParaRPr lang="en-US" sz="2800" b="1" dirty="0">
              <a:latin typeface="Times New Roman" panose="02020603050405020304" pitchFamily="18" charset="0"/>
              <a:cs typeface="B Nazanin" panose="00000400000000000000" pitchFamily="2" charset="-78"/>
            </a:endParaRPr>
          </a:p>
        </p:txBody>
      </p:sp>
      <p:pic>
        <p:nvPicPr>
          <p:cNvPr id="13" name="Picture 12">
            <a:hlinkClick r:id="rId4" action="ppaction://hlinksldjump"/>
            <a:extLst>
              <a:ext uri="{FF2B5EF4-FFF2-40B4-BE49-F238E27FC236}">
                <a16:creationId xmlns:a16="http://schemas.microsoft.com/office/drawing/2014/main" id="{CC525BC3-5AAF-4E35-A7CF-7647790229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5" name="Picture 14">
            <a:hlinkClick r:id="rId6" action="ppaction://hlinksldjump"/>
            <a:extLst>
              <a:ext uri="{FF2B5EF4-FFF2-40B4-BE49-F238E27FC236}">
                <a16:creationId xmlns:a16="http://schemas.microsoft.com/office/drawing/2014/main" id="{31AAF3FD-5D93-4CB6-93B4-9918A4E658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7" name="Picture 16">
            <a:hlinkClick r:id="rId8" action="ppaction://hlinksldjump"/>
            <a:extLst>
              <a:ext uri="{FF2B5EF4-FFF2-40B4-BE49-F238E27FC236}">
                <a16:creationId xmlns:a16="http://schemas.microsoft.com/office/drawing/2014/main" id="{1D1E1E6D-0EF1-495E-8CA2-878249B410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8" name="Picture 17">
            <a:hlinkClick r:id="rId10" action="ppaction://hlinksldjump"/>
            <a:extLst>
              <a:ext uri="{FF2B5EF4-FFF2-40B4-BE49-F238E27FC236}">
                <a16:creationId xmlns:a16="http://schemas.microsoft.com/office/drawing/2014/main" id="{D912922E-20DB-4108-BA99-E558285E12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9" name="Picture 18">
            <a:hlinkClick r:id="rId12" action="ppaction://hlinksldjump"/>
            <a:extLst>
              <a:ext uri="{FF2B5EF4-FFF2-40B4-BE49-F238E27FC236}">
                <a16:creationId xmlns:a16="http://schemas.microsoft.com/office/drawing/2014/main" id="{64686BAE-1B6C-4DB5-ABC7-198B5F2842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1" name="Picture 20">
            <a:extLst>
              <a:ext uri="{FF2B5EF4-FFF2-40B4-BE49-F238E27FC236}">
                <a16:creationId xmlns:a16="http://schemas.microsoft.com/office/drawing/2014/main" id="{EC381122-AD84-44DA-BE7C-44C7485EF7F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BB11EDFD-EAF2-45BB-B357-25DC3C10C6DC}"/>
              </a:ext>
            </a:extLst>
          </p:cNvPr>
          <p:cNvSpPr txBox="1"/>
          <p:nvPr/>
        </p:nvSpPr>
        <p:spPr>
          <a:xfrm>
            <a:off x="1527244" y="1797900"/>
            <a:ext cx="9445684" cy="2246769"/>
          </a:xfrm>
          <a:prstGeom prst="rect">
            <a:avLst/>
          </a:prstGeom>
          <a:noFill/>
        </p:spPr>
        <p:txBody>
          <a:bodyPr wrap="square" rtlCol="0">
            <a:spAutoFit/>
          </a:bodyPr>
          <a:lstStyle/>
          <a:p>
            <a:pPr marL="514350" indent="-514350" algn="r" rtl="1">
              <a:buFont typeface="+mj-lt"/>
              <a:buAutoNum type="arabicPeriod"/>
            </a:pPr>
            <a:r>
              <a:rPr lang="fa-IR" sz="2800" b="1" dirty="0">
                <a:latin typeface="Times New Roman" panose="02020603050405020304" pitchFamily="18" charset="0"/>
                <a:cs typeface="B Nazanin" panose="00000400000000000000" pitchFamily="2" charset="-78"/>
              </a:rPr>
              <a:t>برای تشخیص بیماری های مرتبط با پوکی استخوان</a:t>
            </a:r>
          </a:p>
          <a:p>
            <a:pPr marL="514350" indent="-514350" algn="r" rtl="1">
              <a:buFont typeface="+mj-lt"/>
              <a:buAutoNum type="arabicPeriod"/>
            </a:pPr>
            <a:r>
              <a:rPr lang="fa-IR" sz="2800" b="1" dirty="0">
                <a:latin typeface="Times New Roman" panose="02020603050405020304" pitchFamily="18" charset="0"/>
                <a:cs typeface="B Nazanin" panose="00000400000000000000" pitchFamily="2" charset="-78"/>
              </a:rPr>
              <a:t>برای تحلیل اثر دارو های جدید بر روی پوکی استخوان</a:t>
            </a:r>
          </a:p>
          <a:p>
            <a:pPr marL="514350" indent="-514350" algn="r" rtl="1">
              <a:buFont typeface="+mj-lt"/>
              <a:buAutoNum type="arabicPeriod"/>
            </a:pPr>
            <a:r>
              <a:rPr lang="fa-IR" sz="2800" b="1" dirty="0">
                <a:latin typeface="Times New Roman" panose="02020603050405020304" pitchFamily="18" charset="0"/>
                <a:cs typeface="B Nazanin" panose="00000400000000000000" pitchFamily="2" charset="-78"/>
              </a:rPr>
              <a:t>تحقیقات بر روی دارو های جدید</a:t>
            </a:r>
          </a:p>
          <a:p>
            <a:pPr marL="514350" indent="-514350" algn="r" rtl="1">
              <a:buFont typeface="+mj-lt"/>
              <a:buAutoNum type="arabicPeriod"/>
            </a:pPr>
            <a:r>
              <a:rPr lang="fa-IR" sz="2800" b="1" dirty="0">
                <a:latin typeface="Times New Roman" panose="02020603050405020304" pitchFamily="18" charset="0"/>
                <a:cs typeface="B Nazanin" panose="00000400000000000000" pitchFamily="2" charset="-78"/>
              </a:rPr>
              <a:t>تفکیک میزان استخوان از بافت و چربی های درون بافت</a:t>
            </a:r>
          </a:p>
          <a:p>
            <a:pPr marL="514350" indent="-514350" algn="r" rtl="1">
              <a:buFont typeface="+mj-lt"/>
              <a:buAutoNum type="arabicPeriod"/>
            </a:pPr>
            <a:r>
              <a:rPr lang="fa-IR" sz="2800" b="1" dirty="0">
                <a:latin typeface="Times New Roman" panose="02020603050405020304" pitchFamily="18" charset="0"/>
                <a:cs typeface="B Nazanin" panose="00000400000000000000" pitchFamily="2" charset="-78"/>
              </a:rPr>
              <a:t>برای استفاده ورزشکاران به منظور افزایش توده و کاهش چربی های بدن</a:t>
            </a:r>
            <a:endParaRPr lang="en-US" sz="2800" b="1" dirty="0">
              <a:latin typeface="Times New Roman" panose="02020603050405020304" pitchFamily="18" charset="0"/>
              <a:cs typeface="B Nazanin" panose="00000400000000000000" pitchFamily="2" charset="-78"/>
            </a:endParaRPr>
          </a:p>
        </p:txBody>
      </p:sp>
      <p:sp>
        <p:nvSpPr>
          <p:cNvPr id="16" name="TextBox 15">
            <a:extLst>
              <a:ext uri="{FF2B5EF4-FFF2-40B4-BE49-F238E27FC236}">
                <a16:creationId xmlns:a16="http://schemas.microsoft.com/office/drawing/2014/main" id="{80A37DA9-44E6-4A51-9E52-37C18EF8F980}"/>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35650516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1"/>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Software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pic>
        <p:nvPicPr>
          <p:cNvPr id="21" name="Picture 3">
            <a:extLst>
              <a:ext uri="{FF2B5EF4-FFF2-40B4-BE49-F238E27FC236}">
                <a16:creationId xmlns:a16="http://schemas.microsoft.com/office/drawing/2014/main" id="{42C513B2-F415-4646-9DC5-BDC331E9F5C5}"/>
              </a:ext>
            </a:extLst>
          </p:cNvPr>
          <p:cNvPicPr>
            <a:picLocks noChangeAspect="1" noChangeArrowheads="1"/>
          </p:cNvPicPr>
          <p:nvPr/>
        </p:nvPicPr>
        <p:blipFill>
          <a:blip r:embed="rId4" cstate="print"/>
          <a:srcRect/>
          <a:stretch>
            <a:fillRect/>
          </a:stretch>
        </p:blipFill>
        <p:spPr bwMode="auto">
          <a:xfrm>
            <a:off x="1529499" y="897956"/>
            <a:ext cx="8682037" cy="4953000"/>
          </a:xfrm>
          <a:prstGeom prst="rect">
            <a:avLst/>
          </a:prstGeom>
          <a:noFill/>
          <a:ln w="9525">
            <a:noFill/>
            <a:miter lim="800000"/>
            <a:headEnd/>
            <a:tailEnd/>
          </a:ln>
        </p:spPr>
      </p:pic>
      <p:pic>
        <p:nvPicPr>
          <p:cNvPr id="22" name="Picture 21">
            <a:hlinkClick r:id="rId5" action="ppaction://hlinksldjump"/>
            <a:extLst>
              <a:ext uri="{FF2B5EF4-FFF2-40B4-BE49-F238E27FC236}">
                <a16:creationId xmlns:a16="http://schemas.microsoft.com/office/drawing/2014/main" id="{52D53249-D0F0-4007-85A1-98FCD8AD0C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23" name="Picture 22">
            <a:hlinkClick r:id="rId7" action="ppaction://hlinksldjump"/>
            <a:extLst>
              <a:ext uri="{FF2B5EF4-FFF2-40B4-BE49-F238E27FC236}">
                <a16:creationId xmlns:a16="http://schemas.microsoft.com/office/drawing/2014/main" id="{0317631A-2A81-482F-8523-5E3AA57759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24" name="Picture 23">
            <a:hlinkClick r:id="rId9" action="ppaction://hlinksldjump"/>
            <a:extLst>
              <a:ext uri="{FF2B5EF4-FFF2-40B4-BE49-F238E27FC236}">
                <a16:creationId xmlns:a16="http://schemas.microsoft.com/office/drawing/2014/main" id="{F871956E-E08F-4B82-B23A-BB83917E95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5" name="Picture 24">
            <a:hlinkClick r:id="rId11" action="ppaction://hlinksldjump"/>
            <a:extLst>
              <a:ext uri="{FF2B5EF4-FFF2-40B4-BE49-F238E27FC236}">
                <a16:creationId xmlns:a16="http://schemas.microsoft.com/office/drawing/2014/main" id="{DDCC0C44-E8C3-4755-97A6-91F2231B67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6" name="Picture 25">
            <a:hlinkClick r:id="rId13" action="ppaction://hlinksldjump"/>
            <a:extLst>
              <a:ext uri="{FF2B5EF4-FFF2-40B4-BE49-F238E27FC236}">
                <a16:creationId xmlns:a16="http://schemas.microsoft.com/office/drawing/2014/main" id="{A6CC4EFB-FDCC-4239-A5B4-9296AEA4AC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7" name="Picture 26">
            <a:extLst>
              <a:ext uri="{FF2B5EF4-FFF2-40B4-BE49-F238E27FC236}">
                <a16:creationId xmlns:a16="http://schemas.microsoft.com/office/drawing/2014/main" id="{06CC880C-C548-46E8-8658-877228FAB7F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1519495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0-#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Software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14" name="Title 3">
            <a:extLst>
              <a:ext uri="{FF2B5EF4-FFF2-40B4-BE49-F238E27FC236}">
                <a16:creationId xmlns:a16="http://schemas.microsoft.com/office/drawing/2014/main" id="{15CE6360-22BE-4D3C-B817-76DEAA2B6261}"/>
              </a:ext>
            </a:extLst>
          </p:cNvPr>
          <p:cNvSpPr txBox="1">
            <a:spLocks/>
          </p:cNvSpPr>
          <p:nvPr/>
        </p:nvSpPr>
        <p:spPr>
          <a:xfrm>
            <a:off x="1563938" y="597079"/>
            <a:ext cx="8229600" cy="88423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Unacceptable Scans</a:t>
            </a:r>
            <a:endParaRPr lang="en-US" dirty="0"/>
          </a:p>
        </p:txBody>
      </p:sp>
      <p:pic>
        <p:nvPicPr>
          <p:cNvPr id="16" name="Picture 2">
            <a:extLst>
              <a:ext uri="{FF2B5EF4-FFF2-40B4-BE49-F238E27FC236}">
                <a16:creationId xmlns:a16="http://schemas.microsoft.com/office/drawing/2014/main" id="{B7B728B8-BB61-446E-B9AB-607D5FA4EA73}"/>
              </a:ext>
            </a:extLst>
          </p:cNvPr>
          <p:cNvPicPr>
            <a:picLocks noChangeAspect="1" noChangeArrowheads="1"/>
          </p:cNvPicPr>
          <p:nvPr/>
        </p:nvPicPr>
        <p:blipFill>
          <a:blip r:embed="rId4" cstate="print"/>
          <a:srcRect/>
          <a:stretch>
            <a:fillRect/>
          </a:stretch>
        </p:blipFill>
        <p:spPr bwMode="auto">
          <a:xfrm>
            <a:off x="1411538" y="1892479"/>
            <a:ext cx="2819400" cy="4069380"/>
          </a:xfrm>
          <a:prstGeom prst="rect">
            <a:avLst/>
          </a:prstGeom>
          <a:noFill/>
          <a:ln w="9525">
            <a:noFill/>
            <a:miter lim="800000"/>
            <a:headEnd/>
            <a:tailEnd/>
          </a:ln>
        </p:spPr>
      </p:pic>
      <p:pic>
        <p:nvPicPr>
          <p:cNvPr id="20" name="Picture 3">
            <a:extLst>
              <a:ext uri="{FF2B5EF4-FFF2-40B4-BE49-F238E27FC236}">
                <a16:creationId xmlns:a16="http://schemas.microsoft.com/office/drawing/2014/main" id="{FE4E6D68-F492-4799-9216-47A69CDDD8A7}"/>
              </a:ext>
            </a:extLst>
          </p:cNvPr>
          <p:cNvPicPr>
            <a:picLocks noChangeAspect="1" noChangeArrowheads="1"/>
          </p:cNvPicPr>
          <p:nvPr/>
        </p:nvPicPr>
        <p:blipFill>
          <a:blip r:embed="rId5" cstate="print"/>
          <a:srcRect/>
          <a:stretch>
            <a:fillRect/>
          </a:stretch>
        </p:blipFill>
        <p:spPr bwMode="auto">
          <a:xfrm>
            <a:off x="4230938" y="1892480"/>
            <a:ext cx="3000375" cy="4038600"/>
          </a:xfrm>
          <a:prstGeom prst="rect">
            <a:avLst/>
          </a:prstGeom>
          <a:noFill/>
          <a:ln w="9525">
            <a:noFill/>
            <a:miter lim="800000"/>
            <a:headEnd/>
            <a:tailEnd/>
          </a:ln>
        </p:spPr>
      </p:pic>
      <p:pic>
        <p:nvPicPr>
          <p:cNvPr id="22" name="Picture 4">
            <a:extLst>
              <a:ext uri="{FF2B5EF4-FFF2-40B4-BE49-F238E27FC236}">
                <a16:creationId xmlns:a16="http://schemas.microsoft.com/office/drawing/2014/main" id="{CADD1890-7E86-4DC5-9503-813581F0762F}"/>
              </a:ext>
            </a:extLst>
          </p:cNvPr>
          <p:cNvPicPr>
            <a:picLocks noChangeAspect="1" noChangeArrowheads="1"/>
          </p:cNvPicPr>
          <p:nvPr/>
        </p:nvPicPr>
        <p:blipFill>
          <a:blip r:embed="rId6" cstate="print"/>
          <a:srcRect/>
          <a:stretch>
            <a:fillRect/>
          </a:stretch>
        </p:blipFill>
        <p:spPr bwMode="auto">
          <a:xfrm>
            <a:off x="7202738" y="1892479"/>
            <a:ext cx="2790825" cy="4038600"/>
          </a:xfrm>
          <a:prstGeom prst="rect">
            <a:avLst/>
          </a:prstGeom>
          <a:noFill/>
          <a:ln w="9525">
            <a:noFill/>
            <a:miter lim="800000"/>
            <a:headEnd/>
            <a:tailEnd/>
          </a:ln>
        </p:spPr>
      </p:pic>
      <p:pic>
        <p:nvPicPr>
          <p:cNvPr id="23" name="Picture 22">
            <a:hlinkClick r:id="rId7" action="ppaction://hlinksldjump"/>
            <a:extLst>
              <a:ext uri="{FF2B5EF4-FFF2-40B4-BE49-F238E27FC236}">
                <a16:creationId xmlns:a16="http://schemas.microsoft.com/office/drawing/2014/main" id="{A76C08FD-105A-4557-8F71-624D59B65B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24" name="Picture 23">
            <a:hlinkClick r:id="rId9" action="ppaction://hlinksldjump"/>
            <a:extLst>
              <a:ext uri="{FF2B5EF4-FFF2-40B4-BE49-F238E27FC236}">
                <a16:creationId xmlns:a16="http://schemas.microsoft.com/office/drawing/2014/main" id="{B4C57625-059A-4A1B-A0EC-A3B9FAEB84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25" name="Picture 24">
            <a:hlinkClick r:id="rId11" action="ppaction://hlinksldjump"/>
            <a:extLst>
              <a:ext uri="{FF2B5EF4-FFF2-40B4-BE49-F238E27FC236}">
                <a16:creationId xmlns:a16="http://schemas.microsoft.com/office/drawing/2014/main" id="{E4F0810F-D240-4D23-ADDA-DE5B0941044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6" name="Picture 25">
            <a:hlinkClick r:id="rId13" action="ppaction://hlinksldjump"/>
            <a:extLst>
              <a:ext uri="{FF2B5EF4-FFF2-40B4-BE49-F238E27FC236}">
                <a16:creationId xmlns:a16="http://schemas.microsoft.com/office/drawing/2014/main" id="{61E4CF82-F071-4510-8A45-72ED9A3618A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7" name="Picture 26">
            <a:hlinkClick r:id="rId15" action="ppaction://hlinksldjump"/>
            <a:extLst>
              <a:ext uri="{FF2B5EF4-FFF2-40B4-BE49-F238E27FC236}">
                <a16:creationId xmlns:a16="http://schemas.microsoft.com/office/drawing/2014/main" id="{C657DBFF-390B-40FB-B6B0-5ECBAFE00E8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8" name="Picture 27">
            <a:extLst>
              <a:ext uri="{FF2B5EF4-FFF2-40B4-BE49-F238E27FC236}">
                <a16:creationId xmlns:a16="http://schemas.microsoft.com/office/drawing/2014/main" id="{DB886AF2-4980-4CB2-854A-1E7B589292D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23669691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Software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pic>
        <p:nvPicPr>
          <p:cNvPr id="23" name="Picture 2">
            <a:extLst>
              <a:ext uri="{FF2B5EF4-FFF2-40B4-BE49-F238E27FC236}">
                <a16:creationId xmlns:a16="http://schemas.microsoft.com/office/drawing/2014/main" id="{47EC6FEA-2CC7-406A-8633-AE06CDC709D1}"/>
              </a:ext>
            </a:extLst>
          </p:cNvPr>
          <p:cNvPicPr>
            <a:picLocks noChangeAspect="1" noChangeArrowheads="1"/>
          </p:cNvPicPr>
          <p:nvPr/>
        </p:nvPicPr>
        <p:blipFill>
          <a:blip r:embed="rId4" cstate="print"/>
          <a:srcRect/>
          <a:stretch>
            <a:fillRect/>
          </a:stretch>
        </p:blipFill>
        <p:spPr bwMode="auto">
          <a:xfrm>
            <a:off x="1801489" y="568493"/>
            <a:ext cx="7802121" cy="5466066"/>
          </a:xfrm>
          <a:prstGeom prst="rect">
            <a:avLst/>
          </a:prstGeom>
          <a:noFill/>
          <a:ln w="9525">
            <a:noFill/>
            <a:miter lim="800000"/>
            <a:headEnd/>
            <a:tailEnd/>
          </a:ln>
        </p:spPr>
      </p:pic>
      <p:pic>
        <p:nvPicPr>
          <p:cNvPr id="24" name="Picture 23">
            <a:hlinkClick r:id="rId5" action="ppaction://hlinksldjump"/>
            <a:extLst>
              <a:ext uri="{FF2B5EF4-FFF2-40B4-BE49-F238E27FC236}">
                <a16:creationId xmlns:a16="http://schemas.microsoft.com/office/drawing/2014/main" id="{6A337C53-1C01-40D0-AA14-E2DCBD6B0B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25" name="Picture 24">
            <a:hlinkClick r:id="rId7" action="ppaction://hlinksldjump"/>
            <a:extLst>
              <a:ext uri="{FF2B5EF4-FFF2-40B4-BE49-F238E27FC236}">
                <a16:creationId xmlns:a16="http://schemas.microsoft.com/office/drawing/2014/main" id="{821F59E1-2C55-4B35-8983-8B8F0631C0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26" name="Picture 25">
            <a:hlinkClick r:id="rId9" action="ppaction://hlinksldjump"/>
            <a:extLst>
              <a:ext uri="{FF2B5EF4-FFF2-40B4-BE49-F238E27FC236}">
                <a16:creationId xmlns:a16="http://schemas.microsoft.com/office/drawing/2014/main" id="{B6E99C09-506F-47F0-B709-0891EDAFFC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7" name="Picture 26">
            <a:hlinkClick r:id="rId11" action="ppaction://hlinksldjump"/>
            <a:extLst>
              <a:ext uri="{FF2B5EF4-FFF2-40B4-BE49-F238E27FC236}">
                <a16:creationId xmlns:a16="http://schemas.microsoft.com/office/drawing/2014/main" id="{80337FFE-3593-494B-A91C-71BC6302D1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8" name="Picture 27">
            <a:hlinkClick r:id="rId13" action="ppaction://hlinksldjump"/>
            <a:extLst>
              <a:ext uri="{FF2B5EF4-FFF2-40B4-BE49-F238E27FC236}">
                <a16:creationId xmlns:a16="http://schemas.microsoft.com/office/drawing/2014/main" id="{1A8DBE7D-8468-413A-9A47-FA81B4BB07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9" name="Picture 28">
            <a:extLst>
              <a:ext uri="{FF2B5EF4-FFF2-40B4-BE49-F238E27FC236}">
                <a16:creationId xmlns:a16="http://schemas.microsoft.com/office/drawing/2014/main" id="{84251A6F-960C-491F-871A-2CB59C10BD8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26472221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0-#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9"/>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logic bone density report sample">
            <a:extLst>
              <a:ext uri="{FF2B5EF4-FFF2-40B4-BE49-F238E27FC236}">
                <a16:creationId xmlns:a16="http://schemas.microsoft.com/office/drawing/2014/main" id="{608DF48C-4A1A-4B02-BE6D-B8A4E1C6E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750" y="602345"/>
            <a:ext cx="5943600" cy="60567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Software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pic>
        <p:nvPicPr>
          <p:cNvPr id="14" name="Picture 13">
            <a:hlinkClick r:id="rId5" action="ppaction://hlinksldjump"/>
            <a:extLst>
              <a:ext uri="{FF2B5EF4-FFF2-40B4-BE49-F238E27FC236}">
                <a16:creationId xmlns:a16="http://schemas.microsoft.com/office/drawing/2014/main" id="{A43D2600-F354-4770-8B1F-C04948A0E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6" name="Picture 15">
            <a:hlinkClick r:id="rId7" action="ppaction://hlinksldjump"/>
            <a:extLst>
              <a:ext uri="{FF2B5EF4-FFF2-40B4-BE49-F238E27FC236}">
                <a16:creationId xmlns:a16="http://schemas.microsoft.com/office/drawing/2014/main" id="{BB55403F-1DF4-4D1B-B1EE-BA6CD5999E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20" name="Picture 19">
            <a:hlinkClick r:id="rId9" action="ppaction://hlinksldjump"/>
            <a:extLst>
              <a:ext uri="{FF2B5EF4-FFF2-40B4-BE49-F238E27FC236}">
                <a16:creationId xmlns:a16="http://schemas.microsoft.com/office/drawing/2014/main" id="{F740FA8E-A9FD-46FC-8601-9EABD0B767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1" action="ppaction://hlinksldjump"/>
            <a:extLst>
              <a:ext uri="{FF2B5EF4-FFF2-40B4-BE49-F238E27FC236}">
                <a16:creationId xmlns:a16="http://schemas.microsoft.com/office/drawing/2014/main" id="{0671D982-6413-459F-87F4-EF2CB6ADDA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2" name="Picture 21">
            <a:hlinkClick r:id="rId13" action="ppaction://hlinksldjump"/>
            <a:extLst>
              <a:ext uri="{FF2B5EF4-FFF2-40B4-BE49-F238E27FC236}">
                <a16:creationId xmlns:a16="http://schemas.microsoft.com/office/drawing/2014/main" id="{E1D0E917-630B-44E6-B8E1-9AED930C70C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4" name="Picture 23">
            <a:extLst>
              <a:ext uri="{FF2B5EF4-FFF2-40B4-BE49-F238E27FC236}">
                <a16:creationId xmlns:a16="http://schemas.microsoft.com/office/drawing/2014/main" id="{806BBAE3-2D47-4479-A765-F5FEEF59545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38224613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Software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14" name="Title 5">
            <a:extLst>
              <a:ext uri="{FF2B5EF4-FFF2-40B4-BE49-F238E27FC236}">
                <a16:creationId xmlns:a16="http://schemas.microsoft.com/office/drawing/2014/main" id="{6653AF8C-DF02-4834-A42E-95B92E0380DC}"/>
              </a:ext>
            </a:extLst>
          </p:cNvPr>
          <p:cNvSpPr txBox="1">
            <a:spLocks/>
          </p:cNvSpPr>
          <p:nvPr/>
        </p:nvSpPr>
        <p:spPr>
          <a:xfrm>
            <a:off x="1623052" y="563136"/>
            <a:ext cx="8229600" cy="88423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AP Hip  </a:t>
            </a:r>
            <a:endParaRPr lang="en-US" dirty="0"/>
          </a:p>
        </p:txBody>
      </p:sp>
      <p:pic>
        <p:nvPicPr>
          <p:cNvPr id="16" name="Picture 2">
            <a:extLst>
              <a:ext uri="{FF2B5EF4-FFF2-40B4-BE49-F238E27FC236}">
                <a16:creationId xmlns:a16="http://schemas.microsoft.com/office/drawing/2014/main" id="{54C11570-C197-42BE-980B-AB2A8D2ED9F0}"/>
              </a:ext>
            </a:extLst>
          </p:cNvPr>
          <p:cNvPicPr>
            <a:picLocks noChangeAspect="1" noChangeArrowheads="1"/>
          </p:cNvPicPr>
          <p:nvPr/>
        </p:nvPicPr>
        <p:blipFill>
          <a:blip r:embed="rId4"/>
          <a:srcRect/>
          <a:stretch>
            <a:fillRect/>
          </a:stretch>
        </p:blipFill>
        <p:spPr bwMode="auto">
          <a:xfrm>
            <a:off x="3070554" y="1447374"/>
            <a:ext cx="5562898" cy="5089524"/>
          </a:xfrm>
          <a:prstGeom prst="rect">
            <a:avLst/>
          </a:prstGeom>
          <a:noFill/>
          <a:ln w="9525">
            <a:noFill/>
            <a:miter lim="800000"/>
            <a:headEnd/>
            <a:tailEnd/>
          </a:ln>
        </p:spPr>
      </p:pic>
      <p:pic>
        <p:nvPicPr>
          <p:cNvPr id="20" name="Picture 19">
            <a:hlinkClick r:id="rId5" action="ppaction://hlinksldjump"/>
            <a:extLst>
              <a:ext uri="{FF2B5EF4-FFF2-40B4-BE49-F238E27FC236}">
                <a16:creationId xmlns:a16="http://schemas.microsoft.com/office/drawing/2014/main" id="{0AA7E106-25D0-4D69-BB97-52FC273DD7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21" name="Picture 20">
            <a:hlinkClick r:id="rId7" action="ppaction://hlinksldjump"/>
            <a:extLst>
              <a:ext uri="{FF2B5EF4-FFF2-40B4-BE49-F238E27FC236}">
                <a16:creationId xmlns:a16="http://schemas.microsoft.com/office/drawing/2014/main" id="{54E5A4E5-7467-414C-8237-DF9B127EAF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22" name="Picture 21">
            <a:hlinkClick r:id="rId9" action="ppaction://hlinksldjump"/>
            <a:extLst>
              <a:ext uri="{FF2B5EF4-FFF2-40B4-BE49-F238E27FC236}">
                <a16:creationId xmlns:a16="http://schemas.microsoft.com/office/drawing/2014/main" id="{8660155E-6691-4632-804C-8C79EA879B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3" name="Picture 22">
            <a:hlinkClick r:id="rId11" action="ppaction://hlinksldjump"/>
            <a:extLst>
              <a:ext uri="{FF2B5EF4-FFF2-40B4-BE49-F238E27FC236}">
                <a16:creationId xmlns:a16="http://schemas.microsoft.com/office/drawing/2014/main" id="{089242C3-E04C-4771-8E7B-368E2940C4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4" name="Picture 23">
            <a:hlinkClick r:id="rId13" action="ppaction://hlinksldjump"/>
            <a:extLst>
              <a:ext uri="{FF2B5EF4-FFF2-40B4-BE49-F238E27FC236}">
                <a16:creationId xmlns:a16="http://schemas.microsoft.com/office/drawing/2014/main" id="{EE42BE39-6BC4-467E-A84F-9ED95C18AD1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0308D6E5-9810-4904-B113-1DE6E5C03F6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27236781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0-#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Software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14" name="Rectangle 2">
            <a:extLst>
              <a:ext uri="{FF2B5EF4-FFF2-40B4-BE49-F238E27FC236}">
                <a16:creationId xmlns:a16="http://schemas.microsoft.com/office/drawing/2014/main" id="{1514DDBC-7EA8-467E-8B66-CB2BCF3D88E8}"/>
              </a:ext>
            </a:extLst>
          </p:cNvPr>
          <p:cNvSpPr txBox="1">
            <a:spLocks noChangeArrowheads="1"/>
          </p:cNvSpPr>
          <p:nvPr/>
        </p:nvSpPr>
        <p:spPr>
          <a:xfrm>
            <a:off x="2028572" y="28121"/>
            <a:ext cx="77724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600">
                <a:solidFill>
                  <a:schemeClr val="accent1">
                    <a:lumMod val="75000"/>
                  </a:schemeClr>
                </a:solidFill>
              </a:rPr>
              <a:t>AP Hip</a:t>
            </a:r>
            <a:endParaRPr lang="en-US" sz="3600" dirty="0">
              <a:solidFill>
                <a:schemeClr val="accent1">
                  <a:lumMod val="75000"/>
                </a:schemeClr>
              </a:solidFill>
            </a:endParaRPr>
          </a:p>
        </p:txBody>
      </p:sp>
      <p:pic>
        <p:nvPicPr>
          <p:cNvPr id="16" name="Picture 3" descr="hip">
            <a:extLst>
              <a:ext uri="{FF2B5EF4-FFF2-40B4-BE49-F238E27FC236}">
                <a16:creationId xmlns:a16="http://schemas.microsoft.com/office/drawing/2014/main" id="{9960786B-EBBB-412F-AA94-01D1CDE32BC8}"/>
              </a:ext>
            </a:extLst>
          </p:cNvPr>
          <p:cNvPicPr>
            <a:picLocks noChangeAspect="1" noChangeArrowheads="1"/>
          </p:cNvPicPr>
          <p:nvPr/>
        </p:nvPicPr>
        <p:blipFill>
          <a:blip r:embed="rId4"/>
          <a:srcRect/>
          <a:stretch>
            <a:fillRect/>
          </a:stretch>
        </p:blipFill>
        <p:spPr bwMode="auto">
          <a:xfrm>
            <a:off x="6295772" y="1323521"/>
            <a:ext cx="3949700" cy="4262085"/>
          </a:xfrm>
          <a:prstGeom prst="rect">
            <a:avLst/>
          </a:prstGeom>
          <a:noFill/>
          <a:ln w="9525">
            <a:noFill/>
            <a:miter lim="800000"/>
            <a:headEnd/>
            <a:tailEnd/>
          </a:ln>
        </p:spPr>
      </p:pic>
      <p:pic>
        <p:nvPicPr>
          <p:cNvPr id="20" name="Picture 2">
            <a:extLst>
              <a:ext uri="{FF2B5EF4-FFF2-40B4-BE49-F238E27FC236}">
                <a16:creationId xmlns:a16="http://schemas.microsoft.com/office/drawing/2014/main" id="{BA61B12D-5FB3-4627-A713-579528220BB3}"/>
              </a:ext>
            </a:extLst>
          </p:cNvPr>
          <p:cNvPicPr>
            <a:picLocks noChangeAspect="1" noChangeArrowheads="1"/>
          </p:cNvPicPr>
          <p:nvPr/>
        </p:nvPicPr>
        <p:blipFill>
          <a:blip r:embed="rId5"/>
          <a:srcRect/>
          <a:stretch>
            <a:fillRect/>
          </a:stretch>
        </p:blipFill>
        <p:spPr bwMode="auto">
          <a:xfrm>
            <a:off x="2028572" y="1171121"/>
            <a:ext cx="3676650" cy="1838325"/>
          </a:xfrm>
          <a:prstGeom prst="rect">
            <a:avLst/>
          </a:prstGeom>
          <a:noFill/>
          <a:ln w="9525">
            <a:noFill/>
            <a:miter lim="800000"/>
            <a:headEnd/>
            <a:tailEnd/>
          </a:ln>
        </p:spPr>
      </p:pic>
      <p:pic>
        <p:nvPicPr>
          <p:cNvPr id="21" name="Picture 4">
            <a:extLst>
              <a:ext uri="{FF2B5EF4-FFF2-40B4-BE49-F238E27FC236}">
                <a16:creationId xmlns:a16="http://schemas.microsoft.com/office/drawing/2014/main" id="{0480F46F-205D-49F6-B440-AC52B03524E7}"/>
              </a:ext>
            </a:extLst>
          </p:cNvPr>
          <p:cNvPicPr>
            <a:picLocks noChangeAspect="1" noChangeArrowheads="1"/>
          </p:cNvPicPr>
          <p:nvPr/>
        </p:nvPicPr>
        <p:blipFill>
          <a:blip r:embed="rId6"/>
          <a:srcRect/>
          <a:stretch>
            <a:fillRect/>
          </a:stretch>
        </p:blipFill>
        <p:spPr bwMode="auto">
          <a:xfrm>
            <a:off x="1723772" y="3009446"/>
            <a:ext cx="4171950" cy="3200400"/>
          </a:xfrm>
          <a:prstGeom prst="rect">
            <a:avLst/>
          </a:prstGeom>
          <a:noFill/>
          <a:ln w="9525">
            <a:noFill/>
            <a:miter lim="800000"/>
            <a:headEnd/>
            <a:tailEnd/>
          </a:ln>
        </p:spPr>
      </p:pic>
      <p:pic>
        <p:nvPicPr>
          <p:cNvPr id="22" name="Picture 21">
            <a:hlinkClick r:id="rId7" action="ppaction://hlinksldjump"/>
            <a:extLst>
              <a:ext uri="{FF2B5EF4-FFF2-40B4-BE49-F238E27FC236}">
                <a16:creationId xmlns:a16="http://schemas.microsoft.com/office/drawing/2014/main" id="{96295F63-46B5-4472-A78C-56A7CB6E5F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23" name="Picture 22">
            <a:hlinkClick r:id="rId9" action="ppaction://hlinksldjump"/>
            <a:extLst>
              <a:ext uri="{FF2B5EF4-FFF2-40B4-BE49-F238E27FC236}">
                <a16:creationId xmlns:a16="http://schemas.microsoft.com/office/drawing/2014/main" id="{BD56C8AA-4723-4E81-9B4B-6312956BB9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24" name="Picture 23">
            <a:hlinkClick r:id="rId11" action="ppaction://hlinksldjump"/>
            <a:extLst>
              <a:ext uri="{FF2B5EF4-FFF2-40B4-BE49-F238E27FC236}">
                <a16:creationId xmlns:a16="http://schemas.microsoft.com/office/drawing/2014/main" id="{94B7B0B8-9BDA-4456-96F1-41DEC4EA8F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5" name="Picture 24">
            <a:hlinkClick r:id="rId13" action="ppaction://hlinksldjump"/>
            <a:extLst>
              <a:ext uri="{FF2B5EF4-FFF2-40B4-BE49-F238E27FC236}">
                <a16:creationId xmlns:a16="http://schemas.microsoft.com/office/drawing/2014/main" id="{DEA97C6B-F4A5-46DE-80A1-C229DBE8A7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6" name="Picture 25">
            <a:hlinkClick r:id="rId15" action="ppaction://hlinksldjump"/>
            <a:extLst>
              <a:ext uri="{FF2B5EF4-FFF2-40B4-BE49-F238E27FC236}">
                <a16:creationId xmlns:a16="http://schemas.microsoft.com/office/drawing/2014/main" id="{7D66DD1D-72B5-4DDC-B52E-A178D24CFB1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7" name="Picture 26">
            <a:extLst>
              <a:ext uri="{FF2B5EF4-FFF2-40B4-BE49-F238E27FC236}">
                <a16:creationId xmlns:a16="http://schemas.microsoft.com/office/drawing/2014/main" id="{603CEC23-5650-4880-A691-1C9EE0912A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13976060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0-#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7"/>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Software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3" name="TextBox 2">
            <a:extLst>
              <a:ext uri="{FF2B5EF4-FFF2-40B4-BE49-F238E27FC236}">
                <a16:creationId xmlns:a16="http://schemas.microsoft.com/office/drawing/2014/main" id="{9ECD051A-6FC2-4FE0-B060-CB0F84D76D94}"/>
              </a:ext>
            </a:extLst>
          </p:cNvPr>
          <p:cNvSpPr txBox="1"/>
          <p:nvPr/>
        </p:nvSpPr>
        <p:spPr>
          <a:xfrm>
            <a:off x="1514764" y="677759"/>
            <a:ext cx="9190181" cy="3139321"/>
          </a:xfrm>
          <a:prstGeom prst="rect">
            <a:avLst/>
          </a:prstGeom>
          <a:noFill/>
        </p:spPr>
        <p:txBody>
          <a:bodyPr wrap="square" rtlCol="0">
            <a:spAutoFit/>
          </a:bodyPr>
          <a:lstStyle/>
          <a:p>
            <a:r>
              <a:rPr lang="en-US" dirty="0"/>
              <a:t>Hologic Software Specification:</a:t>
            </a:r>
          </a:p>
          <a:p>
            <a:r>
              <a:rPr lang="en-US" dirty="0"/>
              <a:t>Software Name: APEX 5.6.1.3 Rev 007</a:t>
            </a:r>
          </a:p>
          <a:p>
            <a:endParaRPr lang="en-US" dirty="0"/>
          </a:p>
          <a:p>
            <a:r>
              <a:rPr lang="en-US" dirty="0"/>
              <a:t>APEX Abilities:</a:t>
            </a:r>
          </a:p>
          <a:p>
            <a:pPr marL="342900" indent="-342900">
              <a:buFont typeface="+mj-lt"/>
              <a:buAutoNum type="arabicPeriod"/>
            </a:pPr>
            <a:r>
              <a:rPr lang="en-US" dirty="0"/>
              <a:t>Perform Different Scans including WB and Infant WB</a:t>
            </a:r>
          </a:p>
          <a:p>
            <a:pPr marL="342900" indent="-342900">
              <a:buFont typeface="+mj-lt"/>
              <a:buAutoNum type="arabicPeriod"/>
            </a:pPr>
            <a:r>
              <a:rPr lang="en-US" dirty="0"/>
              <a:t>Sending Scans to Physician Viewer via </a:t>
            </a:r>
            <a:r>
              <a:rPr lang="en-US" dirty="0" err="1"/>
              <a:t>Dicome</a:t>
            </a:r>
            <a:endParaRPr lang="en-US" dirty="0"/>
          </a:p>
          <a:p>
            <a:pPr marL="342900" indent="-342900">
              <a:buFont typeface="+mj-lt"/>
              <a:buAutoNum type="arabicPeriod"/>
            </a:pPr>
            <a:r>
              <a:rPr lang="en-US" dirty="0"/>
              <a:t>Using Histogram for detecting the vertebral better</a:t>
            </a:r>
          </a:p>
          <a:p>
            <a:pPr marL="342900" indent="-342900">
              <a:buFont typeface="+mj-lt"/>
              <a:buAutoNum type="arabicPeriod"/>
            </a:pPr>
            <a:r>
              <a:rPr lang="en-US" dirty="0"/>
              <a:t>Using SQL Database</a:t>
            </a:r>
          </a:p>
          <a:p>
            <a:pPr marL="342900" indent="-342900">
              <a:buFont typeface="+mj-lt"/>
              <a:buAutoNum type="arabicPeriod"/>
            </a:pPr>
            <a:r>
              <a:rPr lang="en-US" dirty="0"/>
              <a:t>Using Single energy or dual energy mode for different application</a:t>
            </a:r>
          </a:p>
          <a:p>
            <a:pPr marL="342900" indent="-342900">
              <a:buFont typeface="+mj-lt"/>
              <a:buAutoNum type="arabicPeriod"/>
            </a:pPr>
            <a:r>
              <a:rPr lang="en-US" dirty="0"/>
              <a:t>Using </a:t>
            </a:r>
            <a:r>
              <a:rPr lang="en-US" dirty="0" err="1"/>
              <a:t>Dx’Report</a:t>
            </a:r>
            <a:r>
              <a:rPr lang="en-US" dirty="0"/>
              <a:t> software for physicians that could be customized.</a:t>
            </a:r>
          </a:p>
          <a:p>
            <a:endParaRPr lang="en-US" dirty="0"/>
          </a:p>
        </p:txBody>
      </p:sp>
      <p:pic>
        <p:nvPicPr>
          <p:cNvPr id="22" name="Picture 21">
            <a:hlinkClick r:id="rId4" action="ppaction://hlinksldjump"/>
            <a:extLst>
              <a:ext uri="{FF2B5EF4-FFF2-40B4-BE49-F238E27FC236}">
                <a16:creationId xmlns:a16="http://schemas.microsoft.com/office/drawing/2014/main" id="{5695A1C1-BEF5-483B-8B09-D6BF8D442A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23" name="Picture 22">
            <a:hlinkClick r:id="rId6" action="ppaction://hlinksldjump"/>
            <a:extLst>
              <a:ext uri="{FF2B5EF4-FFF2-40B4-BE49-F238E27FC236}">
                <a16:creationId xmlns:a16="http://schemas.microsoft.com/office/drawing/2014/main" id="{56F0E927-F931-498B-9C08-96D6E53DF0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24" name="Picture 23">
            <a:hlinkClick r:id="rId8" action="ppaction://hlinksldjump"/>
            <a:extLst>
              <a:ext uri="{FF2B5EF4-FFF2-40B4-BE49-F238E27FC236}">
                <a16:creationId xmlns:a16="http://schemas.microsoft.com/office/drawing/2014/main" id="{2C9E4537-47B5-47B4-92D3-3163EEE425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5" name="Picture 24">
            <a:hlinkClick r:id="rId10" action="ppaction://hlinksldjump"/>
            <a:extLst>
              <a:ext uri="{FF2B5EF4-FFF2-40B4-BE49-F238E27FC236}">
                <a16:creationId xmlns:a16="http://schemas.microsoft.com/office/drawing/2014/main" id="{271FA9EC-94C7-4B1B-AFF9-C049056CA9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6" name="Picture 25">
            <a:hlinkClick r:id="rId12" action="ppaction://hlinksldjump"/>
            <a:extLst>
              <a:ext uri="{FF2B5EF4-FFF2-40B4-BE49-F238E27FC236}">
                <a16:creationId xmlns:a16="http://schemas.microsoft.com/office/drawing/2014/main" id="{5E79CFC1-22CE-4D17-8AD1-F116392E837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7" name="Picture 26">
            <a:extLst>
              <a:ext uri="{FF2B5EF4-FFF2-40B4-BE49-F238E27FC236}">
                <a16:creationId xmlns:a16="http://schemas.microsoft.com/office/drawing/2014/main" id="{8A3D2CDF-D910-4CF3-9BB6-2A9862BE156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33338208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0-#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Software Specification</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3" name="TextBox 2">
            <a:extLst>
              <a:ext uri="{FF2B5EF4-FFF2-40B4-BE49-F238E27FC236}">
                <a16:creationId xmlns:a16="http://schemas.microsoft.com/office/drawing/2014/main" id="{9ECD051A-6FC2-4FE0-B060-CB0F84D76D94}"/>
              </a:ext>
            </a:extLst>
          </p:cNvPr>
          <p:cNvSpPr txBox="1"/>
          <p:nvPr/>
        </p:nvSpPr>
        <p:spPr>
          <a:xfrm>
            <a:off x="1514764" y="677759"/>
            <a:ext cx="9190181" cy="5632311"/>
          </a:xfrm>
          <a:prstGeom prst="rect">
            <a:avLst/>
          </a:prstGeom>
          <a:noFill/>
        </p:spPr>
        <p:txBody>
          <a:bodyPr wrap="square" rtlCol="0">
            <a:spAutoFit/>
          </a:bodyPr>
          <a:lstStyle/>
          <a:p>
            <a:pPr algn="r" rtl="1"/>
            <a:r>
              <a:rPr lang="fa-IR" sz="2400" dirty="0">
                <a:latin typeface="Times New Roman" panose="02020603050405020304" pitchFamily="18" charset="0"/>
                <a:cs typeface="B Nazanin" panose="00000400000000000000" pitchFamily="2" charset="-78"/>
              </a:rPr>
              <a:t>نکات بسیار مهم که اپراتور های سنجش تراکم بهتر است تا انجام دهند.</a:t>
            </a:r>
          </a:p>
          <a:p>
            <a:pPr marL="457200" indent="-457200" algn="r" rtl="1">
              <a:buFont typeface="+mj-lt"/>
              <a:buAutoNum type="arabicPeriod"/>
            </a:pPr>
            <a:r>
              <a:rPr lang="fa-IR" sz="2400" dirty="0">
                <a:latin typeface="Times New Roman" panose="02020603050405020304" pitchFamily="18" charset="0"/>
                <a:cs typeface="B Nazanin" panose="00000400000000000000" pitchFamily="2" charset="-78"/>
              </a:rPr>
              <a:t>در هر اسکن بیمار از پوزیشنر همان اسکن استفاده گردد.</a:t>
            </a:r>
          </a:p>
          <a:p>
            <a:pPr marL="457200" indent="-457200" algn="r" rtl="1">
              <a:buFont typeface="+mj-lt"/>
              <a:buAutoNum type="arabicPeriod"/>
            </a:pPr>
            <a:r>
              <a:rPr lang="fa-IR" sz="2400" dirty="0">
                <a:latin typeface="Times New Roman" panose="02020603050405020304" pitchFamily="18" charset="0"/>
                <a:cs typeface="B Nazanin" panose="00000400000000000000" pitchFamily="2" charset="-78"/>
              </a:rPr>
              <a:t>بهتر است تا هر هفته کلیه بیماران آرشیو شوند تا در صورت بروز مشکل بتوان داده های بیماران را فراخوانی کرد.</a:t>
            </a:r>
          </a:p>
          <a:p>
            <a:pPr marL="457200" indent="-457200" algn="r" rtl="1">
              <a:buFont typeface="+mj-lt"/>
              <a:buAutoNum type="arabicPeriod"/>
            </a:pPr>
            <a:r>
              <a:rPr lang="fa-IR" sz="2400" dirty="0">
                <a:latin typeface="Times New Roman" panose="02020603050405020304" pitchFamily="18" charset="0"/>
                <a:cs typeface="B Nazanin" panose="00000400000000000000" pitchFamily="2" charset="-78"/>
              </a:rPr>
              <a:t>از آنجا که آنتی ویروس های ویندوز های 7 غیر فعال شده </a:t>
            </a:r>
            <a:r>
              <a:rPr lang="fa-IR" sz="2400" dirty="0" err="1">
                <a:latin typeface="Times New Roman" panose="02020603050405020304" pitchFamily="18" charset="0"/>
                <a:cs typeface="B Nazanin" panose="00000400000000000000" pitchFamily="2" charset="-78"/>
              </a:rPr>
              <a:t>اند</a:t>
            </a:r>
            <a:r>
              <a:rPr lang="fa-IR" sz="2400" dirty="0">
                <a:latin typeface="Times New Roman" panose="02020603050405020304" pitchFamily="18" charset="0"/>
                <a:cs typeface="B Nazanin" panose="00000400000000000000" pitchFamily="2" charset="-78"/>
              </a:rPr>
              <a:t>، از اتصال هرگونه فلش مموری آلوده به ویروس به دستگاه جدا پرهیز گردد.</a:t>
            </a:r>
          </a:p>
          <a:p>
            <a:pPr marL="457200" indent="-457200" algn="r" rtl="1">
              <a:buFont typeface="+mj-lt"/>
              <a:buAutoNum type="arabicPeriod"/>
            </a:pPr>
            <a:r>
              <a:rPr lang="fa-IR" sz="2400" dirty="0">
                <a:latin typeface="Times New Roman" panose="02020603050405020304" pitchFamily="18" charset="0"/>
                <a:cs typeface="B Nazanin" panose="00000400000000000000" pitchFamily="2" charset="-78"/>
              </a:rPr>
              <a:t>به بیماران اجازه ندهید تا برای نشستن بر روی تخت از دیتکتور آویزان شوند.</a:t>
            </a:r>
          </a:p>
          <a:p>
            <a:pPr marL="457200" indent="-457200" algn="r" rtl="1">
              <a:buFont typeface="+mj-lt"/>
              <a:buAutoNum type="arabicPeriod"/>
            </a:pPr>
            <a:r>
              <a:rPr lang="fa-IR" sz="2400" dirty="0">
                <a:latin typeface="Times New Roman" panose="02020603050405020304" pitchFamily="18" charset="0"/>
                <a:cs typeface="B Nazanin" panose="00000400000000000000" pitchFamily="2" charset="-78"/>
              </a:rPr>
              <a:t>پیش از انجام هر اسکن</a:t>
            </a:r>
            <a:r>
              <a:rPr lang="fa-IR" sz="2400">
                <a:latin typeface="Times New Roman" panose="02020603050405020304" pitchFamily="18" charset="0"/>
                <a:cs typeface="B Nazanin" panose="00000400000000000000" pitchFamily="2" charset="-78"/>
              </a:rPr>
              <a:t>، مطمئن </a:t>
            </a:r>
            <a:r>
              <a:rPr lang="fa-IR" sz="2400" dirty="0">
                <a:latin typeface="Times New Roman" panose="02020603050405020304" pitchFamily="18" charset="0"/>
                <a:cs typeface="B Nazanin" panose="00000400000000000000" pitchFamily="2" charset="-78"/>
              </a:rPr>
              <a:t>شوید تا مانعی بر سر راه حرکت بازو وجود نداشته باشد.</a:t>
            </a:r>
          </a:p>
          <a:p>
            <a:pPr marL="457200" indent="-457200" algn="r" rtl="1">
              <a:buFont typeface="+mj-lt"/>
              <a:buAutoNum type="arabicPeriod"/>
            </a:pPr>
            <a:r>
              <a:rPr lang="fa-IR" sz="2400" dirty="0">
                <a:latin typeface="Times New Roman" panose="02020603050405020304" pitchFamily="18" charset="0"/>
                <a:cs typeface="B Nazanin" panose="00000400000000000000" pitchFamily="2" charset="-78"/>
              </a:rPr>
              <a:t>در صورت بروز هر مشکلی بهتر است تا با کارشناسان سنجش تراکم استخوان تماس گرفته شود.</a:t>
            </a:r>
          </a:p>
          <a:p>
            <a:pPr marL="457200" indent="-457200" algn="r" rtl="1">
              <a:buFont typeface="+mj-lt"/>
              <a:buAutoNum type="arabicPeriod"/>
            </a:pPr>
            <a:endParaRPr lang="fa-IR" sz="2400" dirty="0">
              <a:latin typeface="Times New Roman" panose="02020603050405020304" pitchFamily="18" charset="0"/>
              <a:cs typeface="B Nazanin" panose="00000400000000000000" pitchFamily="2" charset="-78"/>
            </a:endParaRPr>
          </a:p>
          <a:p>
            <a:pPr marL="457200" indent="-457200" algn="r" rtl="1">
              <a:buFont typeface="+mj-lt"/>
              <a:buAutoNum type="arabicPeriod"/>
            </a:pPr>
            <a:endParaRPr lang="fa-IR" sz="2400" dirty="0">
              <a:latin typeface="Times New Roman" panose="02020603050405020304" pitchFamily="18" charset="0"/>
              <a:cs typeface="B Nazanin" panose="00000400000000000000" pitchFamily="2" charset="-78"/>
            </a:endParaRPr>
          </a:p>
          <a:p>
            <a:pPr marL="457200" indent="-457200" algn="r" rtl="1">
              <a:buFont typeface="+mj-lt"/>
              <a:buAutoNum type="arabicPeriod"/>
            </a:pPr>
            <a:endParaRPr lang="fa-IR" sz="2400" dirty="0">
              <a:latin typeface="Times New Roman" panose="02020603050405020304" pitchFamily="18" charset="0"/>
              <a:cs typeface="B Nazanin" panose="00000400000000000000" pitchFamily="2" charset="-78"/>
            </a:endParaRPr>
          </a:p>
          <a:p>
            <a:pPr marL="457200" indent="-457200" algn="r" rtl="1">
              <a:buFont typeface="+mj-lt"/>
              <a:buAutoNum type="arabicPeriod"/>
            </a:pPr>
            <a:endParaRPr lang="fa-IR" sz="2400" dirty="0">
              <a:latin typeface="Times New Roman" panose="02020603050405020304" pitchFamily="18" charset="0"/>
              <a:cs typeface="B Nazanin" panose="00000400000000000000" pitchFamily="2" charset="-78"/>
            </a:endParaRPr>
          </a:p>
          <a:p>
            <a:pPr algn="r" rtl="1"/>
            <a:endParaRPr lang="en-US" sz="2400" dirty="0">
              <a:latin typeface="Times New Roman" panose="02020603050405020304" pitchFamily="18" charset="0"/>
              <a:cs typeface="B Nazanin" panose="00000400000000000000" pitchFamily="2" charset="-78"/>
            </a:endParaRPr>
          </a:p>
        </p:txBody>
      </p:sp>
      <p:pic>
        <p:nvPicPr>
          <p:cNvPr id="14" name="Picture 13">
            <a:hlinkClick r:id="rId4" action="ppaction://hlinksldjump"/>
            <a:extLst>
              <a:ext uri="{FF2B5EF4-FFF2-40B4-BE49-F238E27FC236}">
                <a16:creationId xmlns:a16="http://schemas.microsoft.com/office/drawing/2014/main" id="{3E42C2F1-56BA-4874-A803-0D66529CDC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6" name="Picture 15">
            <a:hlinkClick r:id="rId6" action="ppaction://hlinksldjump"/>
            <a:extLst>
              <a:ext uri="{FF2B5EF4-FFF2-40B4-BE49-F238E27FC236}">
                <a16:creationId xmlns:a16="http://schemas.microsoft.com/office/drawing/2014/main" id="{3D80D572-E1E0-4C99-9F9D-32FEEAD381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20" name="Picture 19">
            <a:hlinkClick r:id="rId8" action="ppaction://hlinksldjump"/>
            <a:extLst>
              <a:ext uri="{FF2B5EF4-FFF2-40B4-BE49-F238E27FC236}">
                <a16:creationId xmlns:a16="http://schemas.microsoft.com/office/drawing/2014/main" id="{3A4B611A-10A2-4B05-9BF9-198DF833CF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0" action="ppaction://hlinksldjump"/>
            <a:extLst>
              <a:ext uri="{FF2B5EF4-FFF2-40B4-BE49-F238E27FC236}">
                <a16:creationId xmlns:a16="http://schemas.microsoft.com/office/drawing/2014/main" id="{6633120C-9118-4D6E-BF7E-85119639E9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2" name="Picture 21">
            <a:hlinkClick r:id="rId12" action="ppaction://hlinksldjump"/>
            <a:extLst>
              <a:ext uri="{FF2B5EF4-FFF2-40B4-BE49-F238E27FC236}">
                <a16:creationId xmlns:a16="http://schemas.microsoft.com/office/drawing/2014/main" id="{8D731835-7A6F-4544-AADD-77F3016F8F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3" name="Picture 22">
            <a:extLst>
              <a:ext uri="{FF2B5EF4-FFF2-40B4-BE49-F238E27FC236}">
                <a16:creationId xmlns:a16="http://schemas.microsoft.com/office/drawing/2014/main" id="{B16A4FD3-817A-45A8-834B-1EBA5E9D944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12294180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cs typeface="B Nazanin" panose="00000400000000000000" pitchFamily="2" charset="-78"/>
              </a:rPr>
              <a:t>Calibration Details</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3" name="TextBox 2">
            <a:extLst>
              <a:ext uri="{FF2B5EF4-FFF2-40B4-BE49-F238E27FC236}">
                <a16:creationId xmlns:a16="http://schemas.microsoft.com/office/drawing/2014/main" id="{8ACC2C1B-F4EA-4DB2-A7BD-79CA8E5100B6}"/>
              </a:ext>
            </a:extLst>
          </p:cNvPr>
          <p:cNvSpPr txBox="1"/>
          <p:nvPr/>
        </p:nvSpPr>
        <p:spPr>
          <a:xfrm>
            <a:off x="1300298" y="825688"/>
            <a:ext cx="9125146" cy="923330"/>
          </a:xfrm>
          <a:prstGeom prst="rect">
            <a:avLst/>
          </a:prstGeom>
          <a:noFill/>
        </p:spPr>
        <p:txBody>
          <a:bodyPr wrap="square" rtlCol="0">
            <a:spAutoFit/>
          </a:bodyPr>
          <a:lstStyle/>
          <a:p>
            <a:pPr algn="r" rtl="1"/>
            <a:r>
              <a:rPr lang="fa-IR" dirty="0">
                <a:cs typeface="B Nazanin" panose="00000400000000000000" pitchFamily="2" charset="-78"/>
              </a:rPr>
              <a:t>در دستگاه تراکم استخوان شرکت </a:t>
            </a:r>
            <a:r>
              <a:rPr lang="en-US" dirty="0">
                <a:cs typeface="B Nazanin" panose="00000400000000000000" pitchFamily="2" charset="-78"/>
              </a:rPr>
              <a:t>Hologic</a:t>
            </a:r>
            <a:r>
              <a:rPr lang="fa-IR" dirty="0">
                <a:cs typeface="B Nazanin" panose="00000400000000000000" pitchFamily="2" charset="-78"/>
              </a:rPr>
              <a:t> یک عدد فانتوم برای کالیبراسیون روزانه در نظر گرفته شده است و کارشناسان باید دستگاه را هر روز یک بار کالیبره نمایند.</a:t>
            </a:r>
          </a:p>
          <a:p>
            <a:pPr algn="r" rtl="1"/>
            <a:r>
              <a:rPr lang="fa-IR" dirty="0">
                <a:cs typeface="B Nazanin" panose="00000400000000000000" pitchFamily="2" charset="-78"/>
              </a:rPr>
              <a:t>زمان تقریبی برای هر </a:t>
            </a:r>
            <a:r>
              <a:rPr lang="fa-IR" dirty="0" err="1">
                <a:cs typeface="B Nazanin" panose="00000400000000000000" pitchFamily="2" charset="-78"/>
              </a:rPr>
              <a:t>کایبراسیون</a:t>
            </a:r>
            <a:r>
              <a:rPr lang="fa-IR" dirty="0">
                <a:cs typeface="B Nazanin" panose="00000400000000000000" pitchFamily="2" charset="-78"/>
              </a:rPr>
              <a:t> حدود 3 دقیقه می باشد.</a:t>
            </a:r>
            <a:endParaRPr lang="en-US" dirty="0">
              <a:cs typeface="B Nazanin" panose="00000400000000000000" pitchFamily="2" charset="-78"/>
            </a:endParaRPr>
          </a:p>
        </p:txBody>
      </p:sp>
      <p:pic>
        <p:nvPicPr>
          <p:cNvPr id="5" name="Picture 4">
            <a:extLst>
              <a:ext uri="{FF2B5EF4-FFF2-40B4-BE49-F238E27FC236}">
                <a16:creationId xmlns:a16="http://schemas.microsoft.com/office/drawing/2014/main" id="{C7B5E31C-52DB-4FED-85CE-4C49D66C3E2E}"/>
              </a:ext>
            </a:extLst>
          </p:cNvPr>
          <p:cNvPicPr>
            <a:picLocks noChangeAspect="1"/>
          </p:cNvPicPr>
          <p:nvPr/>
        </p:nvPicPr>
        <p:blipFill rotWithShape="1">
          <a:blip r:embed="rId4"/>
          <a:srcRect l="14983" t="29951" r="13883" b="6529"/>
          <a:stretch/>
        </p:blipFill>
        <p:spPr>
          <a:xfrm>
            <a:off x="2450302" y="2077261"/>
            <a:ext cx="6504496" cy="4356155"/>
          </a:xfrm>
          <a:prstGeom prst="rect">
            <a:avLst/>
          </a:prstGeom>
        </p:spPr>
      </p:pic>
      <p:pic>
        <p:nvPicPr>
          <p:cNvPr id="13" name="Picture 12">
            <a:hlinkClick r:id="rId5" action="ppaction://hlinksldjump"/>
            <a:extLst>
              <a:ext uri="{FF2B5EF4-FFF2-40B4-BE49-F238E27FC236}">
                <a16:creationId xmlns:a16="http://schemas.microsoft.com/office/drawing/2014/main" id="{BC5E12C0-D4AA-463B-AB2F-9059DB164E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5" name="Picture 14">
            <a:hlinkClick r:id="rId7" action="ppaction://hlinksldjump"/>
            <a:extLst>
              <a:ext uri="{FF2B5EF4-FFF2-40B4-BE49-F238E27FC236}">
                <a16:creationId xmlns:a16="http://schemas.microsoft.com/office/drawing/2014/main" id="{FBB185E7-6356-4C1B-B877-28EF581C7C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7" name="Picture 16">
            <a:hlinkClick r:id="rId9" action="ppaction://hlinksldjump"/>
            <a:extLst>
              <a:ext uri="{FF2B5EF4-FFF2-40B4-BE49-F238E27FC236}">
                <a16:creationId xmlns:a16="http://schemas.microsoft.com/office/drawing/2014/main" id="{A908C59A-C791-4ADB-95FB-1586B09D2D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8" name="Picture 17">
            <a:hlinkClick r:id="rId11" action="ppaction://hlinksldjump"/>
            <a:extLst>
              <a:ext uri="{FF2B5EF4-FFF2-40B4-BE49-F238E27FC236}">
                <a16:creationId xmlns:a16="http://schemas.microsoft.com/office/drawing/2014/main" id="{E330C75F-E035-4EEA-BB4F-AEF14E14F5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9" name="Picture 18">
            <a:hlinkClick r:id="rId13" action="ppaction://hlinksldjump"/>
            <a:extLst>
              <a:ext uri="{FF2B5EF4-FFF2-40B4-BE49-F238E27FC236}">
                <a16:creationId xmlns:a16="http://schemas.microsoft.com/office/drawing/2014/main" id="{E9049BA2-3248-4526-BE3C-9032EC6BE3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1" name="Picture 20">
            <a:extLst>
              <a:ext uri="{FF2B5EF4-FFF2-40B4-BE49-F238E27FC236}">
                <a16:creationId xmlns:a16="http://schemas.microsoft.com/office/drawing/2014/main" id="{60009D52-72CF-4A38-B203-627B073A93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22198710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1"/>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cs typeface="B Nazanin" panose="00000400000000000000" pitchFamily="2" charset="-78"/>
              </a:rPr>
              <a:t>Calibration Details</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3" name="TextBox 2">
            <a:extLst>
              <a:ext uri="{FF2B5EF4-FFF2-40B4-BE49-F238E27FC236}">
                <a16:creationId xmlns:a16="http://schemas.microsoft.com/office/drawing/2014/main" id="{8ACC2C1B-F4EA-4DB2-A7BD-79CA8E5100B6}"/>
              </a:ext>
            </a:extLst>
          </p:cNvPr>
          <p:cNvSpPr txBox="1"/>
          <p:nvPr/>
        </p:nvSpPr>
        <p:spPr>
          <a:xfrm>
            <a:off x="1319753" y="1451728"/>
            <a:ext cx="9125146" cy="646331"/>
          </a:xfrm>
          <a:prstGeom prst="rect">
            <a:avLst/>
          </a:prstGeom>
          <a:noFill/>
        </p:spPr>
        <p:txBody>
          <a:bodyPr wrap="square" rtlCol="0">
            <a:spAutoFit/>
          </a:bodyPr>
          <a:lstStyle/>
          <a:p>
            <a:r>
              <a:rPr lang="en-US" dirty="0"/>
              <a:t>In Hologic DEXA systems there is a phantom which is used for calibrate the system every day.</a:t>
            </a:r>
          </a:p>
          <a:p>
            <a:endParaRPr lang="en-US" dirty="0"/>
          </a:p>
        </p:txBody>
      </p:sp>
      <p:pic>
        <p:nvPicPr>
          <p:cNvPr id="7" name="Picture 6">
            <a:extLst>
              <a:ext uri="{FF2B5EF4-FFF2-40B4-BE49-F238E27FC236}">
                <a16:creationId xmlns:a16="http://schemas.microsoft.com/office/drawing/2014/main" id="{D0868998-41F1-4343-BC01-D6365195FD68}"/>
              </a:ext>
            </a:extLst>
          </p:cNvPr>
          <p:cNvPicPr>
            <a:picLocks noChangeAspect="1"/>
          </p:cNvPicPr>
          <p:nvPr/>
        </p:nvPicPr>
        <p:blipFill rotWithShape="1">
          <a:blip r:embed="rId4"/>
          <a:srcRect l="20688" t="23682" r="20172" b="9966"/>
          <a:stretch/>
        </p:blipFill>
        <p:spPr>
          <a:xfrm>
            <a:off x="2998643" y="1944614"/>
            <a:ext cx="5407813" cy="4550453"/>
          </a:xfrm>
          <a:prstGeom prst="rect">
            <a:avLst/>
          </a:prstGeom>
        </p:spPr>
      </p:pic>
      <p:pic>
        <p:nvPicPr>
          <p:cNvPr id="15" name="Picture 14">
            <a:hlinkClick r:id="rId5" action="ppaction://hlinksldjump"/>
            <a:extLst>
              <a:ext uri="{FF2B5EF4-FFF2-40B4-BE49-F238E27FC236}">
                <a16:creationId xmlns:a16="http://schemas.microsoft.com/office/drawing/2014/main" id="{FCE5AD80-89FA-43AE-8076-FFA3118377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7" name="Picture 16">
            <a:hlinkClick r:id="rId7" action="ppaction://hlinksldjump"/>
            <a:extLst>
              <a:ext uri="{FF2B5EF4-FFF2-40B4-BE49-F238E27FC236}">
                <a16:creationId xmlns:a16="http://schemas.microsoft.com/office/drawing/2014/main" id="{0EEEF26A-A17F-478F-92CC-D3034BFCFB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8" name="Picture 17">
            <a:hlinkClick r:id="rId9" action="ppaction://hlinksldjump"/>
            <a:extLst>
              <a:ext uri="{FF2B5EF4-FFF2-40B4-BE49-F238E27FC236}">
                <a16:creationId xmlns:a16="http://schemas.microsoft.com/office/drawing/2014/main" id="{AB0B43A0-AE5B-4E80-883A-70DC8FF153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9" name="Picture 18">
            <a:hlinkClick r:id="rId11" action="ppaction://hlinksldjump"/>
            <a:extLst>
              <a:ext uri="{FF2B5EF4-FFF2-40B4-BE49-F238E27FC236}">
                <a16:creationId xmlns:a16="http://schemas.microsoft.com/office/drawing/2014/main" id="{71526D51-8E0E-42DE-B9F1-B506A49BDD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1" name="Picture 20">
            <a:hlinkClick r:id="rId13" action="ppaction://hlinksldjump"/>
            <a:extLst>
              <a:ext uri="{FF2B5EF4-FFF2-40B4-BE49-F238E27FC236}">
                <a16:creationId xmlns:a16="http://schemas.microsoft.com/office/drawing/2014/main" id="{4AC8DF4C-EBE6-4309-BB99-7FA125B0FFE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3" name="Picture 22">
            <a:extLst>
              <a:ext uri="{FF2B5EF4-FFF2-40B4-BE49-F238E27FC236}">
                <a16:creationId xmlns:a16="http://schemas.microsoft.com/office/drawing/2014/main" id="{F9A104AE-38E3-433D-8383-83ABF4ECE8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1578872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4AC2EF-9225-4CED-B77F-0E5E0FCE5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121" y="-131155"/>
            <a:ext cx="9243374" cy="6932531"/>
          </a:xfrm>
          <a:prstGeom prst="rect">
            <a:avLst/>
          </a:prstGeom>
        </p:spPr>
      </p:pic>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8946179" y="5829057"/>
            <a:ext cx="3600332" cy="1225899"/>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627810" y="736634"/>
            <a:ext cx="722118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Different Types of Hologic DEXA System</a:t>
            </a:r>
          </a:p>
        </p:txBody>
      </p:sp>
      <p:pic>
        <p:nvPicPr>
          <p:cNvPr id="13" name="Picture 12">
            <a:hlinkClick r:id="rId5" action="ppaction://hlinksldjump"/>
            <a:extLst>
              <a:ext uri="{FF2B5EF4-FFF2-40B4-BE49-F238E27FC236}">
                <a16:creationId xmlns:a16="http://schemas.microsoft.com/office/drawing/2014/main" id="{DBFF39DD-6EC5-4A5D-A7C6-66055CFA5B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5" name="Picture 14">
            <a:hlinkClick r:id="rId7" action="ppaction://hlinksldjump"/>
            <a:extLst>
              <a:ext uri="{FF2B5EF4-FFF2-40B4-BE49-F238E27FC236}">
                <a16:creationId xmlns:a16="http://schemas.microsoft.com/office/drawing/2014/main" id="{CAA27643-1501-4E12-804E-140CF54781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7" name="Picture 16">
            <a:hlinkClick r:id="rId9" action="ppaction://hlinksldjump"/>
            <a:extLst>
              <a:ext uri="{FF2B5EF4-FFF2-40B4-BE49-F238E27FC236}">
                <a16:creationId xmlns:a16="http://schemas.microsoft.com/office/drawing/2014/main" id="{79410898-DDED-4A88-BC35-C31FC77C4A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8" name="Picture 17">
            <a:hlinkClick r:id="rId11" action="ppaction://hlinksldjump"/>
            <a:extLst>
              <a:ext uri="{FF2B5EF4-FFF2-40B4-BE49-F238E27FC236}">
                <a16:creationId xmlns:a16="http://schemas.microsoft.com/office/drawing/2014/main" id="{C928D469-FEC3-4D5C-829C-0455C78BA8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9" name="Picture 18">
            <a:hlinkClick r:id="rId13" action="ppaction://hlinksldjump"/>
            <a:extLst>
              <a:ext uri="{FF2B5EF4-FFF2-40B4-BE49-F238E27FC236}">
                <a16:creationId xmlns:a16="http://schemas.microsoft.com/office/drawing/2014/main" id="{108084BF-DD65-40B9-878A-8F1F1725B9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1" name="Picture 20">
            <a:extLst>
              <a:ext uri="{FF2B5EF4-FFF2-40B4-BE49-F238E27FC236}">
                <a16:creationId xmlns:a16="http://schemas.microsoft.com/office/drawing/2014/main" id="{2E148673-5674-46FD-9374-6FAE204B82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09189F92-F595-4CD1-96B9-680851E234CF}"/>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1925488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1"/>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cs typeface="B Nazanin" panose="00000400000000000000" pitchFamily="2" charset="-78"/>
              </a:rPr>
              <a:t>Calibration Details</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pic>
        <p:nvPicPr>
          <p:cNvPr id="5" name="Picture 4">
            <a:extLst>
              <a:ext uri="{FF2B5EF4-FFF2-40B4-BE49-F238E27FC236}">
                <a16:creationId xmlns:a16="http://schemas.microsoft.com/office/drawing/2014/main" id="{58E99EDB-FAA5-4B23-907E-4A3E7F56B74D}"/>
              </a:ext>
            </a:extLst>
          </p:cNvPr>
          <p:cNvPicPr>
            <a:picLocks noChangeAspect="1"/>
          </p:cNvPicPr>
          <p:nvPr/>
        </p:nvPicPr>
        <p:blipFill rotWithShape="1">
          <a:blip r:embed="rId4"/>
          <a:srcRect t="12390" r="32571" b="56667"/>
          <a:stretch/>
        </p:blipFill>
        <p:spPr>
          <a:xfrm>
            <a:off x="1723772" y="1426156"/>
            <a:ext cx="8159137" cy="4845335"/>
          </a:xfrm>
          <a:prstGeom prst="rect">
            <a:avLst/>
          </a:prstGeom>
        </p:spPr>
      </p:pic>
      <p:sp>
        <p:nvSpPr>
          <p:cNvPr id="3" name="TextBox 2">
            <a:extLst>
              <a:ext uri="{FF2B5EF4-FFF2-40B4-BE49-F238E27FC236}">
                <a16:creationId xmlns:a16="http://schemas.microsoft.com/office/drawing/2014/main" id="{8ACC2C1B-F4EA-4DB2-A7BD-79CA8E5100B6}"/>
              </a:ext>
            </a:extLst>
          </p:cNvPr>
          <p:cNvSpPr txBox="1"/>
          <p:nvPr/>
        </p:nvSpPr>
        <p:spPr>
          <a:xfrm>
            <a:off x="1318020" y="862970"/>
            <a:ext cx="9125146" cy="646331"/>
          </a:xfrm>
          <a:prstGeom prst="rect">
            <a:avLst/>
          </a:prstGeom>
          <a:noFill/>
        </p:spPr>
        <p:txBody>
          <a:bodyPr wrap="square" rtlCol="0">
            <a:spAutoFit/>
          </a:bodyPr>
          <a:lstStyle/>
          <a:p>
            <a:pPr algn="r" rtl="1"/>
            <a:r>
              <a:rPr lang="fa-IR" dirty="0">
                <a:cs typeface="B Nazanin" panose="00000400000000000000" pitchFamily="2" charset="-78"/>
              </a:rPr>
              <a:t>به هنگام استفاده از فانتوم حتما توجه داشته باشید که از خطوط لیزر به عنوان راهنما استفاده کنید و باید خط افقی لیزر از روی قله های هر بخش در فانتوم عبور کند.</a:t>
            </a:r>
            <a:endParaRPr lang="en-US" dirty="0">
              <a:cs typeface="B Nazanin" panose="00000400000000000000" pitchFamily="2" charset="-78"/>
            </a:endParaRPr>
          </a:p>
        </p:txBody>
      </p:sp>
      <p:pic>
        <p:nvPicPr>
          <p:cNvPr id="15" name="Picture 14">
            <a:hlinkClick r:id="rId5" action="ppaction://hlinksldjump"/>
            <a:extLst>
              <a:ext uri="{FF2B5EF4-FFF2-40B4-BE49-F238E27FC236}">
                <a16:creationId xmlns:a16="http://schemas.microsoft.com/office/drawing/2014/main" id="{0C03C6A2-9D75-4C0F-9C16-7B4118AA9C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7" name="Picture 16">
            <a:hlinkClick r:id="rId7" action="ppaction://hlinksldjump"/>
            <a:extLst>
              <a:ext uri="{FF2B5EF4-FFF2-40B4-BE49-F238E27FC236}">
                <a16:creationId xmlns:a16="http://schemas.microsoft.com/office/drawing/2014/main" id="{BC9C6E67-DF42-45B7-9F94-5E674E7573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8" name="Picture 17">
            <a:hlinkClick r:id="rId9" action="ppaction://hlinksldjump"/>
            <a:extLst>
              <a:ext uri="{FF2B5EF4-FFF2-40B4-BE49-F238E27FC236}">
                <a16:creationId xmlns:a16="http://schemas.microsoft.com/office/drawing/2014/main" id="{5C49EB22-E38A-455F-903E-B117C43E0A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9" name="Picture 18">
            <a:hlinkClick r:id="rId11" action="ppaction://hlinksldjump"/>
            <a:extLst>
              <a:ext uri="{FF2B5EF4-FFF2-40B4-BE49-F238E27FC236}">
                <a16:creationId xmlns:a16="http://schemas.microsoft.com/office/drawing/2014/main" id="{86E5A3EC-2D63-4BDB-83F6-CCBE4DD831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1" name="Picture 20">
            <a:hlinkClick r:id="rId13" action="ppaction://hlinksldjump"/>
            <a:extLst>
              <a:ext uri="{FF2B5EF4-FFF2-40B4-BE49-F238E27FC236}">
                <a16:creationId xmlns:a16="http://schemas.microsoft.com/office/drawing/2014/main" id="{0148A165-6366-49C8-BD45-CF14FE68062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3" name="Picture 22">
            <a:extLst>
              <a:ext uri="{FF2B5EF4-FFF2-40B4-BE49-F238E27FC236}">
                <a16:creationId xmlns:a16="http://schemas.microsoft.com/office/drawing/2014/main" id="{D5F6541C-C16B-47CC-88A6-0909A28BFA4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40699284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88471-C696-4E9F-BD09-BA01AB8875A3}"/>
              </a:ext>
            </a:extLst>
          </p:cNvPr>
          <p:cNvPicPr>
            <a:picLocks noChangeAspect="1"/>
          </p:cNvPicPr>
          <p:nvPr/>
        </p:nvPicPr>
        <p:blipFill rotWithShape="1">
          <a:blip r:embed="rId2"/>
          <a:srcRect l="10444" t="57132" r="19157" b="9360"/>
          <a:stretch/>
        </p:blipFill>
        <p:spPr>
          <a:xfrm>
            <a:off x="1957831" y="1760462"/>
            <a:ext cx="6105789" cy="3677869"/>
          </a:xfrm>
          <a:prstGeom prst="rect">
            <a:avLst/>
          </a:prstGeom>
        </p:spPr>
      </p:pic>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cs typeface="B Nazanin" panose="00000400000000000000" pitchFamily="2" charset="-78"/>
              </a:rPr>
              <a:t>Calibration Details</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3" name="TextBox 2">
            <a:extLst>
              <a:ext uri="{FF2B5EF4-FFF2-40B4-BE49-F238E27FC236}">
                <a16:creationId xmlns:a16="http://schemas.microsoft.com/office/drawing/2014/main" id="{8ACC2C1B-F4EA-4DB2-A7BD-79CA8E5100B6}"/>
              </a:ext>
            </a:extLst>
          </p:cNvPr>
          <p:cNvSpPr txBox="1"/>
          <p:nvPr/>
        </p:nvSpPr>
        <p:spPr>
          <a:xfrm>
            <a:off x="1318020" y="862970"/>
            <a:ext cx="9125146" cy="923330"/>
          </a:xfrm>
          <a:prstGeom prst="rect">
            <a:avLst/>
          </a:prstGeom>
          <a:noFill/>
        </p:spPr>
        <p:txBody>
          <a:bodyPr wrap="square" rtlCol="0">
            <a:spAutoFit/>
          </a:bodyPr>
          <a:lstStyle/>
          <a:p>
            <a:pPr algn="r" rtl="1"/>
            <a:r>
              <a:rPr lang="fa-IR" dirty="0">
                <a:cs typeface="B Nazanin" panose="00000400000000000000" pitchFamily="2" charset="-78"/>
              </a:rPr>
              <a:t>در حالت ایده آل نتایج </a:t>
            </a:r>
            <a:r>
              <a:rPr lang="en-US" dirty="0">
                <a:cs typeface="B Nazanin" panose="00000400000000000000" pitchFamily="2" charset="-78"/>
              </a:rPr>
              <a:t>Daily</a:t>
            </a:r>
            <a:r>
              <a:rPr lang="fa-IR" dirty="0">
                <a:cs typeface="B Nazanin" panose="00000400000000000000" pitchFamily="2" charset="-78"/>
              </a:rPr>
              <a:t>  </a:t>
            </a:r>
            <a:r>
              <a:rPr lang="en-US" dirty="0">
                <a:cs typeface="B Nazanin" panose="00000400000000000000" pitchFamily="2" charset="-78"/>
              </a:rPr>
              <a:t> QC</a:t>
            </a:r>
            <a:r>
              <a:rPr lang="fa-IR" dirty="0">
                <a:cs typeface="B Nazanin" panose="00000400000000000000" pitchFamily="2" charset="-78"/>
              </a:rPr>
              <a:t> باید داخل خطوط خط چین باشد و در غیر اینصورت دستگاه کالیبراسیون را پاس نخواهد کرد. در صورت پاس نشدن کالیبراسیون در مرحله اول موقعیت فانتوم بررسی گردد و در صورت تکرار مشکل با شرکت پشتیبان کننده تماس گرفته شود.</a:t>
            </a:r>
            <a:endParaRPr lang="en-US" dirty="0">
              <a:cs typeface="B Nazanin" panose="00000400000000000000" pitchFamily="2" charset="-78"/>
            </a:endParaRPr>
          </a:p>
        </p:txBody>
      </p:sp>
      <p:pic>
        <p:nvPicPr>
          <p:cNvPr id="15" name="Picture 14">
            <a:hlinkClick r:id="rId5" action="ppaction://hlinksldjump"/>
            <a:extLst>
              <a:ext uri="{FF2B5EF4-FFF2-40B4-BE49-F238E27FC236}">
                <a16:creationId xmlns:a16="http://schemas.microsoft.com/office/drawing/2014/main" id="{6C003144-36AB-422F-894F-C604D71398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7" name="Picture 16">
            <a:hlinkClick r:id="rId7" action="ppaction://hlinksldjump"/>
            <a:extLst>
              <a:ext uri="{FF2B5EF4-FFF2-40B4-BE49-F238E27FC236}">
                <a16:creationId xmlns:a16="http://schemas.microsoft.com/office/drawing/2014/main" id="{CBB29F8F-B0E5-4CC2-B2F3-D16AEB9888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8" name="Picture 17">
            <a:hlinkClick r:id="rId9" action="ppaction://hlinksldjump"/>
            <a:extLst>
              <a:ext uri="{FF2B5EF4-FFF2-40B4-BE49-F238E27FC236}">
                <a16:creationId xmlns:a16="http://schemas.microsoft.com/office/drawing/2014/main" id="{1AFB006F-4207-4445-8D8C-9F81740982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9" name="Picture 18">
            <a:hlinkClick r:id="rId11" action="ppaction://hlinksldjump"/>
            <a:extLst>
              <a:ext uri="{FF2B5EF4-FFF2-40B4-BE49-F238E27FC236}">
                <a16:creationId xmlns:a16="http://schemas.microsoft.com/office/drawing/2014/main" id="{9E6F59CE-6FAF-456C-A873-B749A903FD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1" name="Picture 20">
            <a:hlinkClick r:id="rId13" action="ppaction://hlinksldjump"/>
            <a:extLst>
              <a:ext uri="{FF2B5EF4-FFF2-40B4-BE49-F238E27FC236}">
                <a16:creationId xmlns:a16="http://schemas.microsoft.com/office/drawing/2014/main" id="{258756B4-8095-4651-91F7-F8175919600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3" name="Picture 22">
            <a:extLst>
              <a:ext uri="{FF2B5EF4-FFF2-40B4-BE49-F238E27FC236}">
                <a16:creationId xmlns:a16="http://schemas.microsoft.com/office/drawing/2014/main" id="{B95AD64A-7BF4-4061-9E8F-1CA73D2773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41118708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cs typeface="B Nazanin" panose="00000400000000000000" pitchFamily="2" charset="-78"/>
              </a:rPr>
              <a:t>Calibration Details</a:t>
            </a:r>
          </a:p>
        </p:txBody>
      </p:sp>
      <p:pic>
        <p:nvPicPr>
          <p:cNvPr id="5" name="Picture 4">
            <a:extLst>
              <a:ext uri="{FF2B5EF4-FFF2-40B4-BE49-F238E27FC236}">
                <a16:creationId xmlns:a16="http://schemas.microsoft.com/office/drawing/2014/main" id="{C67C958D-7544-4E08-9E0D-463301913CE1}"/>
              </a:ext>
            </a:extLst>
          </p:cNvPr>
          <p:cNvPicPr>
            <a:picLocks noChangeAspect="1"/>
          </p:cNvPicPr>
          <p:nvPr/>
        </p:nvPicPr>
        <p:blipFill rotWithShape="1">
          <a:blip r:embed="rId2"/>
          <a:srcRect l="9902" t="53064" r="10600" b="12007"/>
          <a:stretch/>
        </p:blipFill>
        <p:spPr>
          <a:xfrm>
            <a:off x="1514905" y="1788188"/>
            <a:ext cx="8375290" cy="4763410"/>
          </a:xfrm>
          <a:prstGeom prst="rect">
            <a:avLst/>
          </a:prstGeom>
        </p:spPr>
      </p:pic>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3" name="TextBox 2">
            <a:extLst>
              <a:ext uri="{FF2B5EF4-FFF2-40B4-BE49-F238E27FC236}">
                <a16:creationId xmlns:a16="http://schemas.microsoft.com/office/drawing/2014/main" id="{8ACC2C1B-F4EA-4DB2-A7BD-79CA8E5100B6}"/>
              </a:ext>
            </a:extLst>
          </p:cNvPr>
          <p:cNvSpPr txBox="1"/>
          <p:nvPr/>
        </p:nvSpPr>
        <p:spPr>
          <a:xfrm>
            <a:off x="846307" y="862970"/>
            <a:ext cx="10321046" cy="646331"/>
          </a:xfrm>
          <a:prstGeom prst="rect">
            <a:avLst/>
          </a:prstGeom>
          <a:noFill/>
        </p:spPr>
        <p:txBody>
          <a:bodyPr wrap="square" rtlCol="0">
            <a:spAutoFit/>
          </a:bodyPr>
          <a:lstStyle/>
          <a:p>
            <a:pPr algn="just" rtl="1"/>
            <a:r>
              <a:rPr lang="fa-IR" dirty="0">
                <a:cs typeface="B Nazanin" panose="00000400000000000000" pitchFamily="2" charset="-78"/>
              </a:rPr>
              <a:t>با توجه به استفاده زیاد از </a:t>
            </a:r>
            <a:r>
              <a:rPr lang="fa-IR" dirty="0" err="1">
                <a:cs typeface="B Nazanin" panose="00000400000000000000" pitchFamily="2" charset="-78"/>
              </a:rPr>
              <a:t>تیوب</a:t>
            </a:r>
            <a:r>
              <a:rPr lang="fa-IR" dirty="0">
                <a:cs typeface="B Nazanin" panose="00000400000000000000" pitchFamily="2" charset="-78"/>
              </a:rPr>
              <a:t> اشعه ایکس لازم به ذکر می باشد که مقدار سطح اشعه که در شکل زیر نشان داده است با گذشت زمان از حالت ایده </a:t>
            </a:r>
            <a:r>
              <a:rPr lang="fa-IR" dirty="0" err="1">
                <a:cs typeface="B Nazanin" panose="00000400000000000000" pitchFamily="2" charset="-78"/>
              </a:rPr>
              <a:t>ال</a:t>
            </a:r>
            <a:r>
              <a:rPr lang="fa-IR" dirty="0">
                <a:cs typeface="B Nazanin" panose="00000400000000000000" pitchFamily="2" charset="-78"/>
              </a:rPr>
              <a:t> خود خارج شده و کاهش می یابد و لذا اکیدا توصیه می گردد تا دستگاه تراکم استخوان به صورت منظم و سالانه حداقل یک بار کالیبره گردد.</a:t>
            </a:r>
            <a:endParaRPr lang="en-US" dirty="0">
              <a:cs typeface="B Nazanin" panose="00000400000000000000" pitchFamily="2" charset="-78"/>
            </a:endParaRPr>
          </a:p>
        </p:txBody>
      </p:sp>
      <p:pic>
        <p:nvPicPr>
          <p:cNvPr id="13" name="Picture 12">
            <a:hlinkClick r:id="rId5" action="ppaction://hlinksldjump"/>
            <a:extLst>
              <a:ext uri="{FF2B5EF4-FFF2-40B4-BE49-F238E27FC236}">
                <a16:creationId xmlns:a16="http://schemas.microsoft.com/office/drawing/2014/main" id="{9106DBA0-D307-4085-B4C6-936ED72595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5" name="Picture 14">
            <a:hlinkClick r:id="rId7" action="ppaction://hlinksldjump"/>
            <a:extLst>
              <a:ext uri="{FF2B5EF4-FFF2-40B4-BE49-F238E27FC236}">
                <a16:creationId xmlns:a16="http://schemas.microsoft.com/office/drawing/2014/main" id="{A5FAD3B9-8C19-4BC4-8D69-CDAEC7804A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7" name="Picture 16">
            <a:hlinkClick r:id="rId9" action="ppaction://hlinksldjump"/>
            <a:extLst>
              <a:ext uri="{FF2B5EF4-FFF2-40B4-BE49-F238E27FC236}">
                <a16:creationId xmlns:a16="http://schemas.microsoft.com/office/drawing/2014/main" id="{C3496634-C6D8-4F7D-9E2A-B935EF5813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8" name="Picture 17">
            <a:hlinkClick r:id="rId11" action="ppaction://hlinksldjump"/>
            <a:extLst>
              <a:ext uri="{FF2B5EF4-FFF2-40B4-BE49-F238E27FC236}">
                <a16:creationId xmlns:a16="http://schemas.microsoft.com/office/drawing/2014/main" id="{FF5767F3-5761-4528-9636-DA6C9479A1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9" name="Picture 18">
            <a:hlinkClick r:id="rId13" action="ppaction://hlinksldjump"/>
            <a:extLst>
              <a:ext uri="{FF2B5EF4-FFF2-40B4-BE49-F238E27FC236}">
                <a16:creationId xmlns:a16="http://schemas.microsoft.com/office/drawing/2014/main" id="{8CC19400-5028-45EB-B5F1-9F68AAAFA01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1" name="Picture 20">
            <a:extLst>
              <a:ext uri="{FF2B5EF4-FFF2-40B4-BE49-F238E27FC236}">
                <a16:creationId xmlns:a16="http://schemas.microsoft.com/office/drawing/2014/main" id="{BC09DD21-6365-48A9-8B9E-5B519C0929F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10853209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1"/>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cs typeface="B Nazanin" panose="00000400000000000000" pitchFamily="2" charset="-78"/>
              </a:rPr>
              <a:t>Maintenance Procedure</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graphicFrame>
        <p:nvGraphicFramePr>
          <p:cNvPr id="9" name="Table 8">
            <a:extLst>
              <a:ext uri="{FF2B5EF4-FFF2-40B4-BE49-F238E27FC236}">
                <a16:creationId xmlns:a16="http://schemas.microsoft.com/office/drawing/2014/main" id="{0B65E359-25F8-4293-B7AC-85431B6428AA}"/>
              </a:ext>
            </a:extLst>
          </p:cNvPr>
          <p:cNvGraphicFramePr>
            <a:graphicFrameLocks noGrp="1"/>
          </p:cNvGraphicFramePr>
          <p:nvPr>
            <p:extLst>
              <p:ext uri="{D42A27DB-BD31-4B8C-83A1-F6EECF244321}">
                <p14:modId xmlns:p14="http://schemas.microsoft.com/office/powerpoint/2010/main" val="3247595945"/>
              </p:ext>
            </p:extLst>
          </p:nvPr>
        </p:nvGraphicFramePr>
        <p:xfrm>
          <a:off x="1838037" y="888349"/>
          <a:ext cx="9301018" cy="4964052"/>
        </p:xfrm>
        <a:graphic>
          <a:graphicData uri="http://schemas.openxmlformats.org/drawingml/2006/table">
            <a:tbl>
              <a:tblPr firstRow="1" firstCol="1" bandRow="1">
                <a:tableStyleId>{5C22544A-7EE6-4342-B048-85BDC9FD1C3A}</a:tableStyleId>
              </a:tblPr>
              <a:tblGrid>
                <a:gridCol w="2957966">
                  <a:extLst>
                    <a:ext uri="{9D8B030D-6E8A-4147-A177-3AD203B41FA5}">
                      <a16:colId xmlns:a16="http://schemas.microsoft.com/office/drawing/2014/main" val="1241013058"/>
                    </a:ext>
                  </a:extLst>
                </a:gridCol>
                <a:gridCol w="1355415">
                  <a:extLst>
                    <a:ext uri="{9D8B030D-6E8A-4147-A177-3AD203B41FA5}">
                      <a16:colId xmlns:a16="http://schemas.microsoft.com/office/drawing/2014/main" val="1032885543"/>
                    </a:ext>
                  </a:extLst>
                </a:gridCol>
                <a:gridCol w="4987637">
                  <a:extLst>
                    <a:ext uri="{9D8B030D-6E8A-4147-A177-3AD203B41FA5}">
                      <a16:colId xmlns:a16="http://schemas.microsoft.com/office/drawing/2014/main" val="3217491573"/>
                    </a:ext>
                  </a:extLst>
                </a:gridCol>
              </a:tblGrid>
              <a:tr h="377033">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Specification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Model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Definition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4371861"/>
                  </a:ext>
                </a:extLst>
              </a:tr>
              <a:tr h="234365">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Operational Temperature</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All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15 °C – 32 °C (59 °F – 90 °F)</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00548732"/>
                  </a:ext>
                </a:extLst>
              </a:tr>
              <a:tr h="479617">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Humidity </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All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20 – 80% relative humidity, non‐condensing</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0199236"/>
                  </a:ext>
                </a:extLst>
              </a:tr>
              <a:tr h="234365">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Storage Temperature </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All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‐30 °C – 50 °C (‐22 °F – 122 °F)</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9769068"/>
                  </a:ext>
                </a:extLst>
              </a:tr>
              <a:tr h="479617">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Storage Humidity </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All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10 – 90% relative humidity, non‐condensing</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9212731"/>
                  </a:ext>
                </a:extLst>
              </a:tr>
              <a:tr h="234365">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Horizon Heat Load </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All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1000 w (3400 BTU/hr)</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52026594"/>
                  </a:ext>
                </a:extLst>
              </a:tr>
              <a:tr h="1460625">
                <a:tc rowSpan="2">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Patient Table Height </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A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Scanning in AP Mode</a:t>
                      </a:r>
                      <a:endParaRPr lang="en-US" sz="160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Adjustable to 71 cm (28 in.) from floor</a:t>
                      </a:r>
                      <a:endParaRPr lang="en-US" sz="160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Maximum Elevation</a:t>
                      </a:r>
                      <a:endParaRPr lang="en-US" sz="160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88.9 cm (35 in.)</a:t>
                      </a:r>
                      <a:endParaRPr lang="en-US" sz="160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Patient ON/OFF</a:t>
                      </a:r>
                      <a:endParaRPr lang="en-US" sz="160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67.3 cm (26.5 in.)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9674561"/>
                  </a:ext>
                </a:extLst>
              </a:tr>
              <a:tr h="234365">
                <a:tc vMerge="1">
                  <a:txBody>
                    <a:bodyPr/>
                    <a:lstStyle/>
                    <a:p>
                      <a:endParaRPr lang="en-US"/>
                    </a:p>
                  </a:txBody>
                  <a:tcP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C/Ci, W/Wi</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71 cm +/‐ 25 mm (28 in. +/‐ 1 in.)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52548044"/>
                  </a:ext>
                </a:extLst>
              </a:tr>
              <a:tr h="234365">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Positioning Laser </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All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Diode laser (&lt; 1 mW) cross hair</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20728036"/>
                  </a:ext>
                </a:extLst>
              </a:tr>
              <a:tr h="479617">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X‐ray Collimation </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All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Dual movable aperture with 0.5 mm and 1.0 mm slots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96370693"/>
                  </a:ext>
                </a:extLst>
              </a:tr>
              <a:tr h="234365">
                <a:tc rowSpan="2">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Leakage Current </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All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Normal &lt; 75 μA Single Fault &lt; 400 μA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59880665"/>
                  </a:ext>
                </a:extLst>
              </a:tr>
              <a:tr h="281353">
                <a:tc vMerge="1">
                  <a:txBody>
                    <a:bodyPr/>
                    <a:lstStyle/>
                    <a:p>
                      <a:endParaRPr lang="en-US"/>
                    </a:p>
                  </a:txBody>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All</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0.5 line pair/mm (approximately 1.0 mm)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3896780"/>
                  </a:ext>
                </a:extLst>
              </a:tr>
            </a:tbl>
          </a:graphicData>
        </a:graphic>
      </p:graphicFrame>
      <p:pic>
        <p:nvPicPr>
          <p:cNvPr id="12" name="Picture 11">
            <a:hlinkClick r:id="rId4" action="ppaction://hlinksldjump"/>
            <a:extLst>
              <a:ext uri="{FF2B5EF4-FFF2-40B4-BE49-F238E27FC236}">
                <a16:creationId xmlns:a16="http://schemas.microsoft.com/office/drawing/2014/main" id="{3EBFD601-9883-4DCE-A112-9A7167E48C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3" name="Picture 12">
            <a:hlinkClick r:id="rId6" action="ppaction://hlinksldjump"/>
            <a:extLst>
              <a:ext uri="{FF2B5EF4-FFF2-40B4-BE49-F238E27FC236}">
                <a16:creationId xmlns:a16="http://schemas.microsoft.com/office/drawing/2014/main" id="{0C5EFFB0-5033-4752-9F3E-BAB2FE76E8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5" name="Picture 14">
            <a:hlinkClick r:id="rId8" action="ppaction://hlinksldjump"/>
            <a:extLst>
              <a:ext uri="{FF2B5EF4-FFF2-40B4-BE49-F238E27FC236}">
                <a16:creationId xmlns:a16="http://schemas.microsoft.com/office/drawing/2014/main" id="{B80AF2F5-822C-4F93-B44E-5163C352CC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7" name="Picture 16">
            <a:hlinkClick r:id="rId10" action="ppaction://hlinksldjump"/>
            <a:extLst>
              <a:ext uri="{FF2B5EF4-FFF2-40B4-BE49-F238E27FC236}">
                <a16:creationId xmlns:a16="http://schemas.microsoft.com/office/drawing/2014/main" id="{86EF5CCE-4B5A-40FD-A355-6AD444003D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8" name="Picture 17">
            <a:hlinkClick r:id="rId12" action="ppaction://hlinksldjump"/>
            <a:extLst>
              <a:ext uri="{FF2B5EF4-FFF2-40B4-BE49-F238E27FC236}">
                <a16:creationId xmlns:a16="http://schemas.microsoft.com/office/drawing/2014/main" id="{AADE291E-CF98-4206-8CE5-4838A5E11F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19" name="Picture 18">
            <a:extLst>
              <a:ext uri="{FF2B5EF4-FFF2-40B4-BE49-F238E27FC236}">
                <a16:creationId xmlns:a16="http://schemas.microsoft.com/office/drawing/2014/main" id="{CE988887-FA40-40D4-A4F1-40F56D63429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31629014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9"/>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cs typeface="B Nazanin" panose="00000400000000000000" pitchFamily="2" charset="-78"/>
              </a:rPr>
              <a:t>Maintenance Procedure</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graphicFrame>
        <p:nvGraphicFramePr>
          <p:cNvPr id="11" name="Table 10">
            <a:extLst>
              <a:ext uri="{FF2B5EF4-FFF2-40B4-BE49-F238E27FC236}">
                <a16:creationId xmlns:a16="http://schemas.microsoft.com/office/drawing/2014/main" id="{A8FCFA5B-8267-4F8F-8065-51676223078D}"/>
              </a:ext>
            </a:extLst>
          </p:cNvPr>
          <p:cNvGraphicFramePr>
            <a:graphicFrameLocks noGrp="1"/>
          </p:cNvGraphicFramePr>
          <p:nvPr>
            <p:extLst>
              <p:ext uri="{D42A27DB-BD31-4B8C-83A1-F6EECF244321}">
                <p14:modId xmlns:p14="http://schemas.microsoft.com/office/powerpoint/2010/main" val="2121713365"/>
              </p:ext>
            </p:extLst>
          </p:nvPr>
        </p:nvGraphicFramePr>
        <p:xfrm>
          <a:off x="2618509" y="3024721"/>
          <a:ext cx="6954981" cy="2691738"/>
        </p:xfrm>
        <a:graphic>
          <a:graphicData uri="http://schemas.openxmlformats.org/drawingml/2006/table">
            <a:tbl>
              <a:tblPr firstRow="1" firstCol="1" bandRow="1">
                <a:tableStyleId>{5C22544A-7EE6-4342-B048-85BDC9FD1C3A}</a:tableStyleId>
              </a:tblPr>
              <a:tblGrid>
                <a:gridCol w="2472473">
                  <a:extLst>
                    <a:ext uri="{9D8B030D-6E8A-4147-A177-3AD203B41FA5}">
                      <a16:colId xmlns:a16="http://schemas.microsoft.com/office/drawing/2014/main" val="1286707846"/>
                    </a:ext>
                  </a:extLst>
                </a:gridCol>
                <a:gridCol w="2117762">
                  <a:extLst>
                    <a:ext uri="{9D8B030D-6E8A-4147-A177-3AD203B41FA5}">
                      <a16:colId xmlns:a16="http://schemas.microsoft.com/office/drawing/2014/main" val="3851864237"/>
                    </a:ext>
                  </a:extLst>
                </a:gridCol>
                <a:gridCol w="2364746">
                  <a:extLst>
                    <a:ext uri="{9D8B030D-6E8A-4147-A177-3AD203B41FA5}">
                      <a16:colId xmlns:a16="http://schemas.microsoft.com/office/drawing/2014/main" val="597830105"/>
                    </a:ext>
                  </a:extLst>
                </a:gridCol>
              </a:tblGrid>
              <a:tr h="448623">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Description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46018664"/>
                  </a:ext>
                </a:extLst>
              </a:tr>
              <a:tr h="448623">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240 VAC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8.3AMP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50/60 Hz</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08990507"/>
                  </a:ext>
                </a:extLst>
              </a:tr>
              <a:tr h="448623">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230 VAC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8.7 AMP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50/60 Hz</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83782706"/>
                  </a:ext>
                </a:extLst>
              </a:tr>
              <a:tr h="448623">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220 VAC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9.1 AMP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50/60 Hz</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31872718"/>
                  </a:ext>
                </a:extLst>
              </a:tr>
              <a:tr h="448623">
                <a:tc>
                  <a:txBody>
                    <a:bodyPr/>
                    <a:lstStyle/>
                    <a:p>
                      <a:pPr marL="0" marR="0" algn="ctr">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120 VAC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15 AMP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50/60 Hz</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96383234"/>
                  </a:ext>
                </a:extLst>
              </a:tr>
              <a:tr h="448623">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100 VAC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20 AMP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50/60 Hz</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77813803"/>
                  </a:ext>
                </a:extLst>
              </a:tr>
            </a:tbl>
          </a:graphicData>
        </a:graphic>
      </p:graphicFrame>
      <p:pic>
        <p:nvPicPr>
          <p:cNvPr id="12" name="Picture 11">
            <a:hlinkClick r:id="rId4" action="ppaction://hlinksldjump"/>
            <a:extLst>
              <a:ext uri="{FF2B5EF4-FFF2-40B4-BE49-F238E27FC236}">
                <a16:creationId xmlns:a16="http://schemas.microsoft.com/office/drawing/2014/main" id="{60DD556C-9D0D-42D9-8807-6F9B34AC4C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3" name="Picture 12">
            <a:hlinkClick r:id="rId6" action="ppaction://hlinksldjump"/>
            <a:extLst>
              <a:ext uri="{FF2B5EF4-FFF2-40B4-BE49-F238E27FC236}">
                <a16:creationId xmlns:a16="http://schemas.microsoft.com/office/drawing/2014/main" id="{4C8F692D-87DC-428D-8F90-C440E2D444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5" name="Picture 14">
            <a:hlinkClick r:id="rId8" action="ppaction://hlinksldjump"/>
            <a:extLst>
              <a:ext uri="{FF2B5EF4-FFF2-40B4-BE49-F238E27FC236}">
                <a16:creationId xmlns:a16="http://schemas.microsoft.com/office/drawing/2014/main" id="{46F93EB6-A3E9-490A-90E9-292ED9323C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7" name="Picture 16">
            <a:hlinkClick r:id="rId10" action="ppaction://hlinksldjump"/>
            <a:extLst>
              <a:ext uri="{FF2B5EF4-FFF2-40B4-BE49-F238E27FC236}">
                <a16:creationId xmlns:a16="http://schemas.microsoft.com/office/drawing/2014/main" id="{07AA0A1E-D500-4A66-8D78-35B647C438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18" name="Picture 17">
            <a:hlinkClick r:id="rId12" action="ppaction://hlinksldjump"/>
            <a:extLst>
              <a:ext uri="{FF2B5EF4-FFF2-40B4-BE49-F238E27FC236}">
                <a16:creationId xmlns:a16="http://schemas.microsoft.com/office/drawing/2014/main" id="{67FBFCA5-5866-4FE6-BCFF-0619D126BAC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19" name="Picture 18">
            <a:extLst>
              <a:ext uri="{FF2B5EF4-FFF2-40B4-BE49-F238E27FC236}">
                <a16:creationId xmlns:a16="http://schemas.microsoft.com/office/drawing/2014/main" id="{9EC35959-A546-439C-9FBA-C49DC3A3EB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3" name="TextBox 2">
            <a:extLst>
              <a:ext uri="{FF2B5EF4-FFF2-40B4-BE49-F238E27FC236}">
                <a16:creationId xmlns:a16="http://schemas.microsoft.com/office/drawing/2014/main" id="{690FB84E-A67B-446C-A800-310874F3828C}"/>
              </a:ext>
            </a:extLst>
          </p:cNvPr>
          <p:cNvSpPr txBox="1"/>
          <p:nvPr/>
        </p:nvSpPr>
        <p:spPr>
          <a:xfrm>
            <a:off x="1921164" y="602345"/>
            <a:ext cx="8765309" cy="2308324"/>
          </a:xfrm>
          <a:prstGeom prst="rect">
            <a:avLst/>
          </a:prstGeom>
          <a:noFill/>
        </p:spPr>
        <p:txBody>
          <a:bodyPr wrap="square" rtlCol="0">
            <a:spAutoFit/>
          </a:bodyPr>
          <a:lstStyle/>
          <a:p>
            <a:pPr algn="r" rtl="1"/>
            <a:r>
              <a:rPr lang="fa-IR" dirty="0">
                <a:cs typeface="B Nazanin" panose="00000400000000000000" pitchFamily="2" charset="-78"/>
              </a:rPr>
              <a:t>برق خروجی </a:t>
            </a:r>
            <a:r>
              <a:rPr lang="en-US" dirty="0">
                <a:cs typeface="B Nazanin" panose="00000400000000000000" pitchFamily="2" charset="-78"/>
              </a:rPr>
              <a:t>UPS</a:t>
            </a:r>
            <a:r>
              <a:rPr lang="fa-IR" dirty="0">
                <a:cs typeface="B Nazanin" panose="00000400000000000000" pitchFamily="2" charset="-78"/>
              </a:rPr>
              <a:t> می تواند یکی از موارد بیان شده در جدول باشد.</a:t>
            </a:r>
          </a:p>
          <a:p>
            <a:pPr algn="r" rtl="1"/>
            <a:r>
              <a:rPr lang="fa-IR" dirty="0">
                <a:cs typeface="B Nazanin" panose="00000400000000000000" pitchFamily="2" charset="-78"/>
              </a:rPr>
              <a:t>نکته بسیار مهم که بایستی حتما در نظر گرفته شود این است که پریز های اتاق حتما باید به یک </a:t>
            </a:r>
            <a:r>
              <a:rPr lang="en-US" dirty="0">
                <a:cs typeface="B Nazanin" panose="00000400000000000000" pitchFamily="2" charset="-78"/>
              </a:rPr>
              <a:t>Earth</a:t>
            </a:r>
            <a:r>
              <a:rPr lang="fa-IR" dirty="0">
                <a:cs typeface="B Nazanin" panose="00000400000000000000" pitchFamily="2" charset="-78"/>
              </a:rPr>
              <a:t> مناسب وصل باشد. مقدار ولتاژ</a:t>
            </a:r>
            <a:r>
              <a:rPr lang="en-US" dirty="0">
                <a:cs typeface="B Nazanin" panose="00000400000000000000" pitchFamily="2" charset="-78"/>
              </a:rPr>
              <a:t> </a:t>
            </a:r>
            <a:r>
              <a:rPr lang="fa-IR" dirty="0" err="1">
                <a:cs typeface="B Nazanin" panose="00000400000000000000" pitchFamily="2" charset="-78"/>
              </a:rPr>
              <a:t>ارت</a:t>
            </a:r>
            <a:r>
              <a:rPr lang="fa-IR" dirty="0">
                <a:cs typeface="B Nazanin" panose="00000400000000000000" pitchFamily="2" charset="-78"/>
              </a:rPr>
              <a:t> به </a:t>
            </a:r>
            <a:r>
              <a:rPr lang="fa-IR" dirty="0" err="1">
                <a:cs typeface="B Nazanin" panose="00000400000000000000" pitchFamily="2" charset="-78"/>
              </a:rPr>
              <a:t>نول</a:t>
            </a:r>
            <a:r>
              <a:rPr lang="fa-IR" dirty="0">
                <a:cs typeface="B Nazanin" panose="00000400000000000000" pitchFamily="2" charset="-78"/>
              </a:rPr>
              <a:t> باید کمتر از 5 ولت باشد.( با طراحی بهینه </a:t>
            </a:r>
            <a:r>
              <a:rPr lang="fa-IR" dirty="0" err="1">
                <a:cs typeface="B Nazanin" panose="00000400000000000000" pitchFamily="2" charset="-78"/>
              </a:rPr>
              <a:t>ارت</a:t>
            </a:r>
            <a:r>
              <a:rPr lang="fa-IR" dirty="0">
                <a:cs typeface="B Nazanin" panose="00000400000000000000" pitchFamily="2" charset="-78"/>
              </a:rPr>
              <a:t> این میزان ولتاژ به صفر نزدیک می گردد.)</a:t>
            </a:r>
          </a:p>
          <a:p>
            <a:pPr algn="r" rtl="1"/>
            <a:endParaRPr lang="fa-IR" dirty="0">
              <a:cs typeface="B Nazanin" panose="00000400000000000000" pitchFamily="2" charset="-78"/>
            </a:endParaRPr>
          </a:p>
          <a:p>
            <a:pPr algn="r" rtl="1"/>
            <a:r>
              <a:rPr lang="fa-IR" dirty="0">
                <a:cs typeface="B Nazanin" panose="00000400000000000000" pitchFamily="2" charset="-78"/>
              </a:rPr>
              <a:t>در صورت داشتن نوسان برق بالا، پیش از استفاده از دستگاه باید نوسان برق به حالت عادی بازگردد.</a:t>
            </a:r>
          </a:p>
          <a:p>
            <a:pPr algn="r" rtl="1"/>
            <a:endParaRPr lang="fa-IR" dirty="0">
              <a:cs typeface="B Nazanin" panose="00000400000000000000" pitchFamily="2" charset="-78"/>
            </a:endParaRPr>
          </a:p>
          <a:p>
            <a:pPr algn="r" rtl="1"/>
            <a:r>
              <a:rPr lang="fa-IR" dirty="0">
                <a:cs typeface="B Nazanin" panose="00000400000000000000" pitchFamily="2" charset="-78"/>
              </a:rPr>
              <a:t>در صورتی که برق مرکز قطع گردد، با توجه به اینکه دستگاه می بایستی به </a:t>
            </a:r>
            <a:r>
              <a:rPr lang="en-US" dirty="0">
                <a:cs typeface="B Nazanin" panose="00000400000000000000" pitchFamily="2" charset="-78"/>
              </a:rPr>
              <a:t>UPS</a:t>
            </a:r>
            <a:r>
              <a:rPr lang="fa-IR" dirty="0">
                <a:cs typeface="B Nazanin" panose="00000400000000000000" pitchFamily="2" charset="-78"/>
              </a:rPr>
              <a:t> متصل گردد، پس از پایان اسکن در حال اجرا، به منظور حفظ ایمنی دستگاه، دستگاه تراکم استخوان و </a:t>
            </a:r>
            <a:r>
              <a:rPr lang="en-US" dirty="0">
                <a:cs typeface="B Nazanin" panose="00000400000000000000" pitchFamily="2" charset="-78"/>
              </a:rPr>
              <a:t>PC</a:t>
            </a:r>
            <a:r>
              <a:rPr lang="fa-IR" dirty="0">
                <a:cs typeface="B Nazanin" panose="00000400000000000000" pitchFamily="2" charset="-78"/>
              </a:rPr>
              <a:t> باید خاموش گردد.</a:t>
            </a:r>
            <a:endParaRPr lang="en-US" dirty="0">
              <a:cs typeface="B Nazanin" panose="00000400000000000000" pitchFamily="2" charset="-78"/>
            </a:endParaRPr>
          </a:p>
        </p:txBody>
      </p:sp>
    </p:spTree>
    <p:extLst>
      <p:ext uri="{BB962C8B-B14F-4D97-AF65-F5344CB8AC3E}">
        <p14:creationId xmlns:p14="http://schemas.microsoft.com/office/powerpoint/2010/main" val="1261421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9"/>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ercury 3kva Online UPS Single Phase - Mercury Inverter | Buy Mercury  Inverter and Battery Online In Nigeria | Best Inverter Price from Mercury  Direct">
            <a:extLst>
              <a:ext uri="{FF2B5EF4-FFF2-40B4-BE49-F238E27FC236}">
                <a16:creationId xmlns:a16="http://schemas.microsoft.com/office/drawing/2014/main" id="{E9E3EE26-FBD8-48AD-B65F-79B12A9A5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536" y="1035447"/>
            <a:ext cx="5573320" cy="5573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cs typeface="B Nazanin" panose="00000400000000000000" pitchFamily="2" charset="-78"/>
              </a:rPr>
              <a:t>Maintenance Procedure</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3" name="TextBox 2">
            <a:extLst>
              <a:ext uri="{FF2B5EF4-FFF2-40B4-BE49-F238E27FC236}">
                <a16:creationId xmlns:a16="http://schemas.microsoft.com/office/drawing/2014/main" id="{53684B18-E515-4B7A-8C48-6ACA7DF2B767}"/>
              </a:ext>
            </a:extLst>
          </p:cNvPr>
          <p:cNvSpPr txBox="1"/>
          <p:nvPr/>
        </p:nvSpPr>
        <p:spPr>
          <a:xfrm>
            <a:off x="8534400" y="1815663"/>
            <a:ext cx="3038764" cy="1477328"/>
          </a:xfrm>
          <a:prstGeom prst="rect">
            <a:avLst/>
          </a:prstGeom>
          <a:noFill/>
        </p:spPr>
        <p:txBody>
          <a:bodyPr wrap="square" rtlCol="0">
            <a:spAutoFit/>
          </a:bodyPr>
          <a:lstStyle/>
          <a:p>
            <a:r>
              <a:rPr lang="en-US" dirty="0"/>
              <a:t>The UPS features should meet these criteria:</a:t>
            </a:r>
          </a:p>
          <a:p>
            <a:pPr marL="342900" indent="-342900">
              <a:buFont typeface="+mj-lt"/>
              <a:buAutoNum type="arabicPeriod"/>
            </a:pPr>
            <a:r>
              <a:rPr lang="en-US" dirty="0"/>
              <a:t>Online</a:t>
            </a:r>
          </a:p>
          <a:p>
            <a:pPr marL="342900" indent="-342900">
              <a:buFont typeface="+mj-lt"/>
              <a:buAutoNum type="arabicPeriod"/>
            </a:pPr>
            <a:r>
              <a:rPr lang="en-US" dirty="0"/>
              <a:t>Double Conversion</a:t>
            </a:r>
          </a:p>
          <a:p>
            <a:pPr marL="342900" indent="-342900">
              <a:buFont typeface="+mj-lt"/>
              <a:buAutoNum type="arabicPeriod"/>
            </a:pPr>
            <a:r>
              <a:rPr lang="en-US" dirty="0"/>
              <a:t>3KV</a:t>
            </a:r>
          </a:p>
        </p:txBody>
      </p:sp>
      <p:sp>
        <p:nvSpPr>
          <p:cNvPr id="5" name="TextBox 4">
            <a:extLst>
              <a:ext uri="{FF2B5EF4-FFF2-40B4-BE49-F238E27FC236}">
                <a16:creationId xmlns:a16="http://schemas.microsoft.com/office/drawing/2014/main" id="{98B3CBC7-9963-4BF9-A8B6-4C349D5F11E7}"/>
              </a:ext>
            </a:extLst>
          </p:cNvPr>
          <p:cNvSpPr txBox="1"/>
          <p:nvPr/>
        </p:nvSpPr>
        <p:spPr>
          <a:xfrm>
            <a:off x="1423796" y="658386"/>
            <a:ext cx="9974205" cy="461665"/>
          </a:xfrm>
          <a:prstGeom prst="rect">
            <a:avLst/>
          </a:prstGeom>
          <a:noFill/>
        </p:spPr>
        <p:txBody>
          <a:bodyPr wrap="none" rtlCol="0">
            <a:spAutoFit/>
          </a:bodyPr>
          <a:lstStyle/>
          <a:p>
            <a:pPr algn="ctr" rtl="1"/>
            <a:r>
              <a:rPr lang="fa-IR" sz="2400" b="1" dirty="0">
                <a:solidFill>
                  <a:srgbClr val="FF0000"/>
                </a:solidFill>
                <a:latin typeface="Times New Roman" panose="02020603050405020304" pitchFamily="18" charset="0"/>
                <a:cs typeface="B Nazanin" panose="00000400000000000000" pitchFamily="2" charset="-78"/>
              </a:rPr>
              <a:t>با توجه به اهمیت دستگاه تراکم استخوان، باید از یک عدد </a:t>
            </a:r>
            <a:r>
              <a:rPr lang="en-US" sz="2400" b="1" dirty="0">
                <a:solidFill>
                  <a:srgbClr val="FF0000"/>
                </a:solidFill>
                <a:latin typeface="Times New Roman" panose="02020603050405020304" pitchFamily="18" charset="0"/>
                <a:cs typeface="B Nazanin" panose="00000400000000000000" pitchFamily="2" charset="-78"/>
              </a:rPr>
              <a:t>UPS</a:t>
            </a:r>
            <a:r>
              <a:rPr lang="fa-IR" sz="2400" b="1" dirty="0">
                <a:solidFill>
                  <a:srgbClr val="FF0000"/>
                </a:solidFill>
                <a:latin typeface="Times New Roman" panose="02020603050405020304" pitchFamily="18" charset="0"/>
                <a:cs typeface="B Nazanin" panose="00000400000000000000" pitchFamily="2" charset="-78"/>
              </a:rPr>
              <a:t> با مشخصات زیر استفاده شود.</a:t>
            </a:r>
            <a:endParaRPr lang="en-US" sz="2400" dirty="0">
              <a:latin typeface="Times New Roman" panose="02020603050405020304" pitchFamily="18" charset="0"/>
              <a:cs typeface="B Nazanin" panose="00000400000000000000" pitchFamily="2" charset="-78"/>
            </a:endParaRPr>
          </a:p>
        </p:txBody>
      </p:sp>
      <p:pic>
        <p:nvPicPr>
          <p:cNvPr id="15" name="Picture 14">
            <a:hlinkClick r:id="rId5" action="ppaction://hlinksldjump"/>
            <a:extLst>
              <a:ext uri="{FF2B5EF4-FFF2-40B4-BE49-F238E27FC236}">
                <a16:creationId xmlns:a16="http://schemas.microsoft.com/office/drawing/2014/main" id="{A75CEC0B-AC83-4061-8DB1-B1A1CAF40D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7" name="Picture 16">
            <a:hlinkClick r:id="rId7" action="ppaction://hlinksldjump"/>
            <a:extLst>
              <a:ext uri="{FF2B5EF4-FFF2-40B4-BE49-F238E27FC236}">
                <a16:creationId xmlns:a16="http://schemas.microsoft.com/office/drawing/2014/main" id="{CC5790A6-FD90-4A41-8307-412822949A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8" name="Picture 17">
            <a:hlinkClick r:id="rId9" action="ppaction://hlinksldjump"/>
            <a:extLst>
              <a:ext uri="{FF2B5EF4-FFF2-40B4-BE49-F238E27FC236}">
                <a16:creationId xmlns:a16="http://schemas.microsoft.com/office/drawing/2014/main" id="{C0BEAD80-66EC-4C25-9DD0-741AAD0DB2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9" name="Picture 18">
            <a:hlinkClick r:id="rId11" action="ppaction://hlinksldjump"/>
            <a:extLst>
              <a:ext uri="{FF2B5EF4-FFF2-40B4-BE49-F238E27FC236}">
                <a16:creationId xmlns:a16="http://schemas.microsoft.com/office/drawing/2014/main" id="{DB4047BF-3D32-4D73-BB1F-2DD68F41FA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1" name="Picture 20">
            <a:hlinkClick r:id="rId13" action="ppaction://hlinksldjump"/>
            <a:extLst>
              <a:ext uri="{FF2B5EF4-FFF2-40B4-BE49-F238E27FC236}">
                <a16:creationId xmlns:a16="http://schemas.microsoft.com/office/drawing/2014/main" id="{6060AC5C-F6E1-498C-92C9-DA997370600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3" name="Picture 22">
            <a:extLst>
              <a:ext uri="{FF2B5EF4-FFF2-40B4-BE49-F238E27FC236}">
                <a16:creationId xmlns:a16="http://schemas.microsoft.com/office/drawing/2014/main" id="{D67BEA4D-C45A-4EFC-B952-E91CE82C801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C38C7CE2-2DDF-4847-A539-B882B0A469DA}"/>
              </a:ext>
            </a:extLst>
          </p:cNvPr>
          <p:cNvSpPr txBox="1"/>
          <p:nvPr/>
        </p:nvSpPr>
        <p:spPr>
          <a:xfrm>
            <a:off x="8811723" y="3822107"/>
            <a:ext cx="3038764" cy="1569660"/>
          </a:xfrm>
          <a:prstGeom prst="rect">
            <a:avLst/>
          </a:prstGeom>
          <a:noFill/>
        </p:spPr>
        <p:txBody>
          <a:bodyPr wrap="square" rtlCol="0">
            <a:spAutoFit/>
          </a:bodyPr>
          <a:lstStyle/>
          <a:p>
            <a:pPr algn="ctr" rtl="1"/>
            <a:r>
              <a:rPr lang="fa-IR" sz="2400" b="1" dirty="0">
                <a:solidFill>
                  <a:srgbClr val="FF0000"/>
                </a:solidFill>
                <a:latin typeface="Times New Roman" panose="02020603050405020304" pitchFamily="18" charset="0"/>
                <a:cs typeface="B Nazanin" panose="00000400000000000000" pitchFamily="2" charset="-78"/>
              </a:rPr>
              <a:t>پیشنهاد می گردد تا باتری های دستگاه به صورت منظم مورد بازبینی قرار گیرد.</a:t>
            </a:r>
            <a:endParaRPr lang="en-US" sz="2400" dirty="0">
              <a:latin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19593025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627951" y="17570"/>
            <a:ext cx="4761905" cy="584775"/>
          </a:xfrm>
          <a:prstGeom prst="rect">
            <a:avLst/>
          </a:prstGeom>
          <a:noFill/>
        </p:spPr>
        <p:txBody>
          <a:bodyPr wrap="square" rtlCol="0">
            <a:spAutoFit/>
          </a:bodyPr>
          <a:lstStyle/>
          <a:p>
            <a:r>
              <a:rPr lang="en-US" sz="3200" b="1" dirty="0">
                <a:cs typeface="B Nazanin" panose="00000400000000000000" pitchFamily="2" charset="-78"/>
              </a:rPr>
              <a:t>Maintenance Procedure</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5" name="TextBox 4">
            <a:extLst>
              <a:ext uri="{FF2B5EF4-FFF2-40B4-BE49-F238E27FC236}">
                <a16:creationId xmlns:a16="http://schemas.microsoft.com/office/drawing/2014/main" id="{98B3CBC7-9963-4BF9-A8B6-4C349D5F11E7}"/>
              </a:ext>
            </a:extLst>
          </p:cNvPr>
          <p:cNvSpPr txBox="1"/>
          <p:nvPr/>
        </p:nvSpPr>
        <p:spPr>
          <a:xfrm>
            <a:off x="4577372" y="1015708"/>
            <a:ext cx="7075975" cy="830997"/>
          </a:xfrm>
          <a:prstGeom prst="rect">
            <a:avLst/>
          </a:prstGeom>
          <a:noFill/>
        </p:spPr>
        <p:txBody>
          <a:bodyPr wrap="square" rtlCol="0">
            <a:spAutoFit/>
          </a:bodyPr>
          <a:lstStyle/>
          <a:p>
            <a:pPr marL="342900" indent="-342900" algn="r" rtl="1">
              <a:buFont typeface="Arial" panose="020B0604020202020204" pitchFamily="34" charset="0"/>
              <a:buChar char="•"/>
            </a:pPr>
            <a:r>
              <a:rPr lang="fa-IR" sz="2400" dirty="0">
                <a:latin typeface="Times New Roman" panose="02020603050405020304" pitchFamily="18" charset="0"/>
                <a:cs typeface="B Nazanin" panose="00000400000000000000" pitchFamily="2" charset="-78"/>
              </a:rPr>
              <a:t>به منظور روشن نمودن دستگاه دکمه </a:t>
            </a:r>
            <a:r>
              <a:rPr lang="fa-IR" sz="2400" dirty="0" err="1">
                <a:latin typeface="Times New Roman" panose="02020603050405020304" pitchFamily="18" charset="0"/>
                <a:cs typeface="B Nazanin" panose="00000400000000000000" pitchFamily="2" charset="-78"/>
              </a:rPr>
              <a:t>پاور</a:t>
            </a:r>
            <a:r>
              <a:rPr lang="fa-IR" sz="2400" dirty="0">
                <a:latin typeface="Times New Roman" panose="02020603050405020304" pitchFamily="18" charset="0"/>
                <a:cs typeface="B Nazanin" panose="00000400000000000000" pitchFamily="2" charset="-78"/>
              </a:rPr>
              <a:t> دستگاه در قسمت پشت دستگاه می باشد را به آرامی به سمت بالا حرکت دهید.</a:t>
            </a:r>
            <a:endParaRPr lang="en-US" sz="2400" dirty="0">
              <a:latin typeface="Times New Roman" panose="02020603050405020304" pitchFamily="18" charset="0"/>
              <a:cs typeface="B Nazanin" panose="00000400000000000000" pitchFamily="2" charset="-78"/>
            </a:endParaRPr>
          </a:p>
        </p:txBody>
      </p:sp>
      <p:pic>
        <p:nvPicPr>
          <p:cNvPr id="15" name="Picture 14">
            <a:hlinkClick r:id="rId4" action="ppaction://hlinksldjump"/>
            <a:extLst>
              <a:ext uri="{FF2B5EF4-FFF2-40B4-BE49-F238E27FC236}">
                <a16:creationId xmlns:a16="http://schemas.microsoft.com/office/drawing/2014/main" id="{A75CEC0B-AC83-4061-8DB1-B1A1CAF40D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7" name="Picture 16">
            <a:hlinkClick r:id="rId6" action="ppaction://hlinksldjump"/>
            <a:extLst>
              <a:ext uri="{FF2B5EF4-FFF2-40B4-BE49-F238E27FC236}">
                <a16:creationId xmlns:a16="http://schemas.microsoft.com/office/drawing/2014/main" id="{CC5790A6-FD90-4A41-8307-412822949A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8" name="Picture 17">
            <a:hlinkClick r:id="rId8" action="ppaction://hlinksldjump"/>
            <a:extLst>
              <a:ext uri="{FF2B5EF4-FFF2-40B4-BE49-F238E27FC236}">
                <a16:creationId xmlns:a16="http://schemas.microsoft.com/office/drawing/2014/main" id="{C0BEAD80-66EC-4C25-9DD0-741AAD0DB2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19" name="Picture 18">
            <a:hlinkClick r:id="rId10" action="ppaction://hlinksldjump"/>
            <a:extLst>
              <a:ext uri="{FF2B5EF4-FFF2-40B4-BE49-F238E27FC236}">
                <a16:creationId xmlns:a16="http://schemas.microsoft.com/office/drawing/2014/main" id="{DB4047BF-3D32-4D73-BB1F-2DD68F41FA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1" name="Picture 20">
            <a:hlinkClick r:id="rId12" action="ppaction://hlinksldjump"/>
            <a:extLst>
              <a:ext uri="{FF2B5EF4-FFF2-40B4-BE49-F238E27FC236}">
                <a16:creationId xmlns:a16="http://schemas.microsoft.com/office/drawing/2014/main" id="{6060AC5C-F6E1-498C-92C9-DA99737060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3" name="Picture 22">
            <a:extLst>
              <a:ext uri="{FF2B5EF4-FFF2-40B4-BE49-F238E27FC236}">
                <a16:creationId xmlns:a16="http://schemas.microsoft.com/office/drawing/2014/main" id="{D67BEA4D-C45A-4EFC-B952-E91CE82C801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pic>
        <p:nvPicPr>
          <p:cNvPr id="7" name="Picture 6">
            <a:extLst>
              <a:ext uri="{FF2B5EF4-FFF2-40B4-BE49-F238E27FC236}">
                <a16:creationId xmlns:a16="http://schemas.microsoft.com/office/drawing/2014/main" id="{A7C5D76D-AAEC-498F-8C63-4382096AEF2E}"/>
              </a:ext>
            </a:extLst>
          </p:cNvPr>
          <p:cNvPicPr>
            <a:picLocks noChangeAspect="1"/>
          </p:cNvPicPr>
          <p:nvPr/>
        </p:nvPicPr>
        <p:blipFill>
          <a:blip r:embed="rId15"/>
          <a:stretch>
            <a:fillRect/>
          </a:stretch>
        </p:blipFill>
        <p:spPr>
          <a:xfrm>
            <a:off x="1141628" y="3091066"/>
            <a:ext cx="4867275" cy="2352675"/>
          </a:xfrm>
          <a:prstGeom prst="rect">
            <a:avLst/>
          </a:prstGeom>
        </p:spPr>
      </p:pic>
      <p:sp>
        <p:nvSpPr>
          <p:cNvPr id="16" name="TextBox 15">
            <a:extLst>
              <a:ext uri="{FF2B5EF4-FFF2-40B4-BE49-F238E27FC236}">
                <a16:creationId xmlns:a16="http://schemas.microsoft.com/office/drawing/2014/main" id="{AB2425D1-314A-4356-8107-D2BC0848F906}"/>
              </a:ext>
            </a:extLst>
          </p:cNvPr>
          <p:cNvSpPr txBox="1"/>
          <p:nvPr/>
        </p:nvSpPr>
        <p:spPr>
          <a:xfrm>
            <a:off x="4577372" y="1844569"/>
            <a:ext cx="7075975" cy="1569660"/>
          </a:xfrm>
          <a:prstGeom prst="rect">
            <a:avLst/>
          </a:prstGeom>
          <a:noFill/>
        </p:spPr>
        <p:txBody>
          <a:bodyPr wrap="square" rtlCol="0">
            <a:spAutoFit/>
          </a:bodyPr>
          <a:lstStyle/>
          <a:p>
            <a:pPr marL="342900" indent="-342900" algn="r" rtl="1">
              <a:buFont typeface="Arial" panose="020B0604020202020204" pitchFamily="34" charset="0"/>
              <a:buChar char="•"/>
            </a:pPr>
            <a:r>
              <a:rPr lang="fa-IR" sz="2400" dirty="0">
                <a:latin typeface="Times New Roman" panose="02020603050405020304" pitchFamily="18" charset="0"/>
                <a:cs typeface="B Nazanin" panose="00000400000000000000" pitchFamily="2" charset="-78"/>
              </a:rPr>
              <a:t>توجه شود در صورتی که دکمه </a:t>
            </a:r>
            <a:r>
              <a:rPr lang="fa-IR" sz="2400" dirty="0" err="1">
                <a:latin typeface="Times New Roman" panose="02020603050405020304" pitchFamily="18" charset="0"/>
                <a:cs typeface="B Nazanin" panose="00000400000000000000" pitchFamily="2" charset="-78"/>
              </a:rPr>
              <a:t>پاور</a:t>
            </a:r>
            <a:r>
              <a:rPr lang="fa-IR" sz="2400" dirty="0">
                <a:latin typeface="Times New Roman" panose="02020603050405020304" pitchFamily="18" charset="0"/>
                <a:cs typeface="B Nazanin" panose="00000400000000000000" pitchFamily="2" charset="-78"/>
              </a:rPr>
              <a:t> به یکباره به بالا حرکت داده شود، احتمال پریدن </a:t>
            </a:r>
            <a:r>
              <a:rPr lang="fa-IR" sz="2400" dirty="0" err="1">
                <a:latin typeface="Times New Roman" panose="02020603050405020304" pitchFamily="18" charset="0"/>
                <a:cs typeface="B Nazanin" panose="00000400000000000000" pitchFamily="2" charset="-78"/>
              </a:rPr>
              <a:t>فیوز</a:t>
            </a:r>
            <a:r>
              <a:rPr lang="fa-IR" sz="2400" dirty="0">
                <a:latin typeface="Times New Roman" panose="02020603050405020304" pitchFamily="18" charset="0"/>
                <a:cs typeface="B Nazanin" panose="00000400000000000000" pitchFamily="2" charset="-78"/>
              </a:rPr>
              <a:t> اصلی مرکز وجود دارد چرا که در لحظه روشن شدن دستگاه، یک جریان لحظه ای بالا از قسمت ترانس دستگاه عبور خواهد کرد.</a:t>
            </a:r>
            <a:endParaRPr lang="en-US" sz="2400" dirty="0">
              <a:latin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8537441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3"/>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Bone Density Measuring Machine | Henry Dunant">
            <a:extLst>
              <a:ext uri="{FF2B5EF4-FFF2-40B4-BE49-F238E27FC236}">
                <a16:creationId xmlns:a16="http://schemas.microsoft.com/office/drawing/2014/main" id="{3D76816C-0D0C-424A-A0DA-8507FE7052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9" t="23551" r="8606" b="15280"/>
          <a:stretch/>
        </p:blipFill>
        <p:spPr bwMode="auto">
          <a:xfrm>
            <a:off x="2630078" y="129331"/>
            <a:ext cx="8512404" cy="65993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1B31AA-5D56-48AC-B1C1-9B7AD0CFC4B8}"/>
              </a:ext>
            </a:extLst>
          </p:cNvPr>
          <p:cNvSpPr txBox="1"/>
          <p:nvPr/>
        </p:nvSpPr>
        <p:spPr>
          <a:xfrm>
            <a:off x="1827431" y="-97577"/>
            <a:ext cx="4761905" cy="584775"/>
          </a:xfrm>
          <a:prstGeom prst="rect">
            <a:avLst/>
          </a:prstGeom>
          <a:noFill/>
        </p:spPr>
        <p:txBody>
          <a:bodyPr wrap="square" rtlCol="0">
            <a:spAutoFit/>
          </a:bodyPr>
          <a:lstStyle/>
          <a:p>
            <a:r>
              <a:rPr lang="en-US" sz="3200" b="1" dirty="0">
                <a:cs typeface="B Nazanin" panose="00000400000000000000" pitchFamily="2" charset="-78"/>
              </a:rPr>
              <a:t>Maintenance Procedure</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cxnSp>
        <p:nvCxnSpPr>
          <p:cNvPr id="8" name="Straight Arrow Connector 7">
            <a:extLst>
              <a:ext uri="{FF2B5EF4-FFF2-40B4-BE49-F238E27FC236}">
                <a16:creationId xmlns:a16="http://schemas.microsoft.com/office/drawing/2014/main" id="{C57ECA96-6F85-4A5E-93A4-B2224F3E90DA}"/>
              </a:ext>
            </a:extLst>
          </p:cNvPr>
          <p:cNvCxnSpPr>
            <a:cxnSpLocks/>
          </p:cNvCxnSpPr>
          <p:nvPr/>
        </p:nvCxnSpPr>
        <p:spPr>
          <a:xfrm>
            <a:off x="2366128" y="2557327"/>
            <a:ext cx="1630837" cy="23351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A1296F8-9831-41B8-85CA-F753E6829E55}"/>
              </a:ext>
            </a:extLst>
          </p:cNvPr>
          <p:cNvSpPr txBox="1"/>
          <p:nvPr/>
        </p:nvSpPr>
        <p:spPr>
          <a:xfrm>
            <a:off x="1446348" y="1309767"/>
            <a:ext cx="5915034" cy="923330"/>
          </a:xfrm>
          <a:prstGeom prst="rect">
            <a:avLst/>
          </a:prstGeom>
          <a:noFill/>
        </p:spPr>
        <p:txBody>
          <a:bodyPr wrap="square" rtlCol="0">
            <a:spAutoFit/>
          </a:bodyPr>
          <a:lstStyle/>
          <a:p>
            <a:pPr algn="r" rtl="1"/>
            <a:r>
              <a:rPr lang="fa-IR" dirty="0">
                <a:cs typeface="B Nazanin" panose="00000400000000000000" pitchFamily="2" charset="-78"/>
              </a:rPr>
              <a:t>به منظور جلوگیری از ایجاد مشکل برای ریل های حرکتی دستگاه، ریل جلوی دستگاه به صورت روزانه فقط با یک تکه دستمال خشک تمیز گردد و گرد و خاک ها پاک گردد.</a:t>
            </a:r>
            <a:endParaRPr lang="en-US" dirty="0">
              <a:cs typeface="B Nazanin" panose="00000400000000000000" pitchFamily="2" charset="-78"/>
            </a:endParaRPr>
          </a:p>
        </p:txBody>
      </p:sp>
      <p:pic>
        <p:nvPicPr>
          <p:cNvPr id="17" name="Picture 16">
            <a:hlinkClick r:id="rId5" action="ppaction://hlinksldjump"/>
            <a:extLst>
              <a:ext uri="{FF2B5EF4-FFF2-40B4-BE49-F238E27FC236}">
                <a16:creationId xmlns:a16="http://schemas.microsoft.com/office/drawing/2014/main" id="{1832ECAF-4E0B-4A4E-8BCE-6F24DE74E0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8" name="Picture 17">
            <a:hlinkClick r:id="rId7" action="ppaction://hlinksldjump"/>
            <a:extLst>
              <a:ext uri="{FF2B5EF4-FFF2-40B4-BE49-F238E27FC236}">
                <a16:creationId xmlns:a16="http://schemas.microsoft.com/office/drawing/2014/main" id="{6D539224-8838-4D2A-8DDF-6E93628497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9" name="Picture 18">
            <a:hlinkClick r:id="rId9" action="ppaction://hlinksldjump"/>
            <a:extLst>
              <a:ext uri="{FF2B5EF4-FFF2-40B4-BE49-F238E27FC236}">
                <a16:creationId xmlns:a16="http://schemas.microsoft.com/office/drawing/2014/main" id="{8FBB9D4A-8732-40E9-8E53-D4805F9B38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1" action="ppaction://hlinksldjump"/>
            <a:extLst>
              <a:ext uri="{FF2B5EF4-FFF2-40B4-BE49-F238E27FC236}">
                <a16:creationId xmlns:a16="http://schemas.microsoft.com/office/drawing/2014/main" id="{C91C71E1-94DB-4D89-AE7D-8D8DB3B5AA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3" action="ppaction://hlinksldjump"/>
            <a:extLst>
              <a:ext uri="{FF2B5EF4-FFF2-40B4-BE49-F238E27FC236}">
                <a16:creationId xmlns:a16="http://schemas.microsoft.com/office/drawing/2014/main" id="{90ADBE65-4E7F-41DD-B22D-96ED1C7210A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65DD1AE0-B457-41A9-A58B-17826EF1F5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19699583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Bone Density Measuring Machine | Henry Dunant">
            <a:extLst>
              <a:ext uri="{FF2B5EF4-FFF2-40B4-BE49-F238E27FC236}">
                <a16:creationId xmlns:a16="http://schemas.microsoft.com/office/drawing/2014/main" id="{3D76816C-0D0C-424A-A0DA-8507FE7052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9" t="23551" r="8606" b="15280"/>
          <a:stretch/>
        </p:blipFill>
        <p:spPr bwMode="auto">
          <a:xfrm>
            <a:off x="5335571" y="879732"/>
            <a:ext cx="5806912" cy="45018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1B31AA-5D56-48AC-B1C1-9B7AD0CFC4B8}"/>
              </a:ext>
            </a:extLst>
          </p:cNvPr>
          <p:cNvSpPr txBox="1"/>
          <p:nvPr/>
        </p:nvSpPr>
        <p:spPr>
          <a:xfrm>
            <a:off x="1827431" y="-97577"/>
            <a:ext cx="4761905" cy="584775"/>
          </a:xfrm>
          <a:prstGeom prst="rect">
            <a:avLst/>
          </a:prstGeom>
          <a:noFill/>
        </p:spPr>
        <p:txBody>
          <a:bodyPr wrap="square" rtlCol="0">
            <a:spAutoFit/>
          </a:bodyPr>
          <a:lstStyle/>
          <a:p>
            <a:r>
              <a:rPr lang="en-US" sz="3200" b="1" dirty="0">
                <a:cs typeface="B Nazanin" panose="00000400000000000000" pitchFamily="2" charset="-78"/>
              </a:rPr>
              <a:t>Maintenance Procedure</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pic>
        <p:nvPicPr>
          <p:cNvPr id="2050" name="Picture 2" descr="‫رومیزی پلاستیکی ضخیم | کیان کالا‬‎">
            <a:extLst>
              <a:ext uri="{FF2B5EF4-FFF2-40B4-BE49-F238E27FC236}">
                <a16:creationId xmlns:a16="http://schemas.microsoft.com/office/drawing/2014/main" id="{36CB6D6B-99F7-4F25-8053-1B4CD1978F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1556" y="879732"/>
            <a:ext cx="2914588" cy="29145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C1763B-E81B-4891-BE24-3AFCE68C3E34}"/>
              </a:ext>
            </a:extLst>
          </p:cNvPr>
          <p:cNvSpPr txBox="1"/>
          <p:nvPr/>
        </p:nvSpPr>
        <p:spPr>
          <a:xfrm>
            <a:off x="1298045" y="3734060"/>
            <a:ext cx="4761905" cy="646331"/>
          </a:xfrm>
          <a:prstGeom prst="rect">
            <a:avLst/>
          </a:prstGeom>
          <a:noFill/>
        </p:spPr>
        <p:txBody>
          <a:bodyPr wrap="square" rtlCol="0">
            <a:spAutoFit/>
          </a:bodyPr>
          <a:lstStyle/>
          <a:p>
            <a:pPr algn="r" rtl="1"/>
            <a:r>
              <a:rPr lang="fa-IR" dirty="0">
                <a:cs typeface="B Nazanin" panose="00000400000000000000" pitchFamily="2" charset="-78"/>
              </a:rPr>
              <a:t>به منظور افزایش طول عمر تخت، پیشنهاد می گردد تا از ورق پلاستیکی </a:t>
            </a:r>
            <a:r>
              <a:rPr lang="fa-IR" b="1" u="sng" dirty="0">
                <a:solidFill>
                  <a:srgbClr val="FF0000"/>
                </a:solidFill>
                <a:cs typeface="B Nazanin" panose="00000400000000000000" pitchFamily="2" charset="-78"/>
              </a:rPr>
              <a:t>شفاف</a:t>
            </a:r>
            <a:r>
              <a:rPr lang="fa-IR" dirty="0">
                <a:cs typeface="B Nazanin" panose="00000400000000000000" pitchFamily="2" charset="-78"/>
              </a:rPr>
              <a:t> که </a:t>
            </a:r>
            <a:r>
              <a:rPr lang="fa-IR" b="1" u="sng" dirty="0">
                <a:solidFill>
                  <a:srgbClr val="FF0000"/>
                </a:solidFill>
                <a:cs typeface="B Nazanin" panose="00000400000000000000" pitchFamily="2" charset="-78"/>
              </a:rPr>
              <a:t>ضخیم</a:t>
            </a:r>
            <a:r>
              <a:rPr lang="fa-IR" dirty="0">
                <a:cs typeface="B Nazanin" panose="00000400000000000000" pitchFamily="2" charset="-78"/>
              </a:rPr>
              <a:t> نباشد استفاده شود.</a:t>
            </a:r>
            <a:endParaRPr lang="en-US" dirty="0">
              <a:cs typeface="B Nazanin" panose="00000400000000000000" pitchFamily="2" charset="-78"/>
            </a:endParaRPr>
          </a:p>
        </p:txBody>
      </p:sp>
      <p:sp>
        <p:nvSpPr>
          <p:cNvPr id="17" name="TextBox 16">
            <a:extLst>
              <a:ext uri="{FF2B5EF4-FFF2-40B4-BE49-F238E27FC236}">
                <a16:creationId xmlns:a16="http://schemas.microsoft.com/office/drawing/2014/main" id="{441A5DCB-C21D-4D20-B793-2983448792AC}"/>
              </a:ext>
            </a:extLst>
          </p:cNvPr>
          <p:cNvSpPr txBox="1"/>
          <p:nvPr/>
        </p:nvSpPr>
        <p:spPr>
          <a:xfrm>
            <a:off x="1334095" y="5097382"/>
            <a:ext cx="4761905" cy="1200329"/>
          </a:xfrm>
          <a:prstGeom prst="rect">
            <a:avLst/>
          </a:prstGeom>
          <a:noFill/>
        </p:spPr>
        <p:txBody>
          <a:bodyPr wrap="square" rtlCol="0">
            <a:spAutoFit/>
          </a:bodyPr>
          <a:lstStyle/>
          <a:p>
            <a:pPr marL="285750" indent="-285750" algn="r" rtl="1">
              <a:buFont typeface="Wingdings" panose="05000000000000000000" pitchFamily="2" charset="2"/>
              <a:buChar char="v"/>
            </a:pPr>
            <a:r>
              <a:rPr lang="fa-IR" dirty="0">
                <a:cs typeface="B Nazanin" panose="00000400000000000000" pitchFamily="2" charset="-78"/>
              </a:rPr>
              <a:t>توجه شود تنها روی تخت با ورق پلاستیکی پوشانده شود و قسمت های کناری دستگاه که شامل فلز سفید رنگ هستند پوشیده نشود. این کار در اسکن </a:t>
            </a:r>
            <a:r>
              <a:rPr lang="en-US" dirty="0" err="1">
                <a:cs typeface="B Nazanin" panose="00000400000000000000" pitchFamily="2" charset="-78"/>
              </a:rPr>
              <a:t>WholeBody</a:t>
            </a:r>
            <a:r>
              <a:rPr lang="fa-IR" dirty="0">
                <a:cs typeface="B Nazanin" panose="00000400000000000000" pitchFamily="2" charset="-78"/>
              </a:rPr>
              <a:t> باعث ایجاد خطا خواهد شد.</a:t>
            </a:r>
            <a:endParaRPr lang="en-US" b="1" u="sng" dirty="0">
              <a:solidFill>
                <a:srgbClr val="FF0000"/>
              </a:solidFill>
              <a:cs typeface="B Nazanin" panose="00000400000000000000" pitchFamily="2" charset="-78"/>
            </a:endParaRPr>
          </a:p>
        </p:txBody>
      </p:sp>
      <p:pic>
        <p:nvPicPr>
          <p:cNvPr id="18" name="Picture 17">
            <a:hlinkClick r:id="rId6" action="ppaction://hlinksldjump"/>
            <a:extLst>
              <a:ext uri="{FF2B5EF4-FFF2-40B4-BE49-F238E27FC236}">
                <a16:creationId xmlns:a16="http://schemas.microsoft.com/office/drawing/2014/main" id="{BC97546D-B923-441E-9CD9-E39117D5D1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9" name="Picture 18">
            <a:hlinkClick r:id="rId8" action="ppaction://hlinksldjump"/>
            <a:extLst>
              <a:ext uri="{FF2B5EF4-FFF2-40B4-BE49-F238E27FC236}">
                <a16:creationId xmlns:a16="http://schemas.microsoft.com/office/drawing/2014/main" id="{D8F8DAAB-32AA-4B94-A048-04E853F560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21" name="Picture 20">
            <a:hlinkClick r:id="rId10" action="ppaction://hlinksldjump"/>
            <a:extLst>
              <a:ext uri="{FF2B5EF4-FFF2-40B4-BE49-F238E27FC236}">
                <a16:creationId xmlns:a16="http://schemas.microsoft.com/office/drawing/2014/main" id="{6FCBF98F-08C6-4CC6-A2F6-6883BBD71F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3" name="Picture 22">
            <a:hlinkClick r:id="rId12" action="ppaction://hlinksldjump"/>
            <a:extLst>
              <a:ext uri="{FF2B5EF4-FFF2-40B4-BE49-F238E27FC236}">
                <a16:creationId xmlns:a16="http://schemas.microsoft.com/office/drawing/2014/main" id="{42AC324A-9F6F-4B60-A0CF-61FC8F24F0F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5" name="Picture 24">
            <a:hlinkClick r:id="rId14" action="ppaction://hlinksldjump"/>
            <a:extLst>
              <a:ext uri="{FF2B5EF4-FFF2-40B4-BE49-F238E27FC236}">
                <a16:creationId xmlns:a16="http://schemas.microsoft.com/office/drawing/2014/main" id="{2ECD430C-9686-4E48-828A-D5D9C85EAC7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6" name="Picture 25">
            <a:extLst>
              <a:ext uri="{FF2B5EF4-FFF2-40B4-BE49-F238E27FC236}">
                <a16:creationId xmlns:a16="http://schemas.microsoft.com/office/drawing/2014/main" id="{D3AED2E9-6D68-4D7F-95C0-63421F84F74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32365971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933673" y="176352"/>
            <a:ext cx="4761905" cy="584775"/>
          </a:xfrm>
          <a:prstGeom prst="rect">
            <a:avLst/>
          </a:prstGeom>
          <a:noFill/>
        </p:spPr>
        <p:txBody>
          <a:bodyPr wrap="square" rtlCol="0">
            <a:spAutoFit/>
          </a:bodyPr>
          <a:lstStyle/>
          <a:p>
            <a:r>
              <a:rPr lang="en-US" sz="3200" b="1" dirty="0">
                <a:cs typeface="B Nazanin" panose="00000400000000000000" pitchFamily="2" charset="-78"/>
              </a:rPr>
              <a:t>Maintenance Procedure</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19" name="TextBox 18">
            <a:extLst>
              <a:ext uri="{FF2B5EF4-FFF2-40B4-BE49-F238E27FC236}">
                <a16:creationId xmlns:a16="http://schemas.microsoft.com/office/drawing/2014/main" id="{191365B2-E6D1-4884-8AD6-A286DB16BD95}"/>
              </a:ext>
            </a:extLst>
          </p:cNvPr>
          <p:cNvSpPr txBox="1"/>
          <p:nvPr/>
        </p:nvSpPr>
        <p:spPr>
          <a:xfrm>
            <a:off x="1552720" y="976390"/>
            <a:ext cx="4761905" cy="1077218"/>
          </a:xfrm>
          <a:prstGeom prst="rect">
            <a:avLst/>
          </a:prstGeom>
          <a:noFill/>
        </p:spPr>
        <p:txBody>
          <a:bodyPr wrap="square" rtlCol="0">
            <a:spAutoFit/>
          </a:bodyPr>
          <a:lstStyle/>
          <a:p>
            <a:r>
              <a:rPr lang="en-US" sz="3200" b="1" dirty="0">
                <a:cs typeface="B Nazanin" panose="00000400000000000000" pitchFamily="2" charset="-78"/>
              </a:rPr>
              <a:t>What do you do if you face any Error in DEXA?</a:t>
            </a:r>
          </a:p>
        </p:txBody>
      </p:sp>
      <p:pic>
        <p:nvPicPr>
          <p:cNvPr id="13" name="Picture 12">
            <a:extLst>
              <a:ext uri="{FF2B5EF4-FFF2-40B4-BE49-F238E27FC236}">
                <a16:creationId xmlns:a16="http://schemas.microsoft.com/office/drawing/2014/main" id="{C92D1F94-6DC6-4373-B5F9-148AE1336D0B}"/>
              </a:ext>
            </a:extLst>
          </p:cNvPr>
          <p:cNvPicPr>
            <a:picLocks noChangeAspect="1"/>
          </p:cNvPicPr>
          <p:nvPr/>
        </p:nvPicPr>
        <p:blipFill rotWithShape="1">
          <a:blip r:embed="rId4">
            <a:extLst>
              <a:ext uri="{28A0092B-C50C-407E-A947-70E740481C1C}">
                <a14:useLocalDpi xmlns:a14="http://schemas.microsoft.com/office/drawing/2010/main" val="0"/>
              </a:ext>
            </a:extLst>
          </a:blip>
          <a:srcRect t="45387" b="35488"/>
          <a:stretch/>
        </p:blipFill>
        <p:spPr>
          <a:xfrm>
            <a:off x="2131613" y="4271482"/>
            <a:ext cx="7280242" cy="2223585"/>
          </a:xfrm>
          <a:prstGeom prst="rect">
            <a:avLst/>
          </a:prstGeom>
        </p:spPr>
      </p:pic>
      <p:pic>
        <p:nvPicPr>
          <p:cNvPr id="15" name="Picture 14">
            <a:hlinkClick r:id="rId5" action="ppaction://hlinksldjump"/>
            <a:extLst>
              <a:ext uri="{FF2B5EF4-FFF2-40B4-BE49-F238E27FC236}">
                <a16:creationId xmlns:a16="http://schemas.microsoft.com/office/drawing/2014/main" id="{0A76DDB5-4C09-4F5B-9FB6-10578C75B1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7" name="Picture 16">
            <a:hlinkClick r:id="rId7" action="ppaction://hlinksldjump"/>
            <a:extLst>
              <a:ext uri="{FF2B5EF4-FFF2-40B4-BE49-F238E27FC236}">
                <a16:creationId xmlns:a16="http://schemas.microsoft.com/office/drawing/2014/main" id="{78E02C32-319A-428F-B900-96D2DBF4F8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8" name="Picture 17">
            <a:hlinkClick r:id="rId9" action="ppaction://hlinksldjump"/>
            <a:extLst>
              <a:ext uri="{FF2B5EF4-FFF2-40B4-BE49-F238E27FC236}">
                <a16:creationId xmlns:a16="http://schemas.microsoft.com/office/drawing/2014/main" id="{15B2250C-CC6E-4B55-A621-2B68031B05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1" action="ppaction://hlinksldjump"/>
            <a:extLst>
              <a:ext uri="{FF2B5EF4-FFF2-40B4-BE49-F238E27FC236}">
                <a16:creationId xmlns:a16="http://schemas.microsoft.com/office/drawing/2014/main" id="{46E2431A-1E60-42D2-B12D-3A499384F2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3" action="ppaction://hlinksldjump"/>
            <a:extLst>
              <a:ext uri="{FF2B5EF4-FFF2-40B4-BE49-F238E27FC236}">
                <a16:creationId xmlns:a16="http://schemas.microsoft.com/office/drawing/2014/main" id="{1C4A1DB3-7CB9-40D4-976E-9F7E6C91397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89818EA0-7832-4117-95AC-C6EA82B04E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DE6A24F9-8AD5-4480-8564-FF4A512AC519}"/>
              </a:ext>
            </a:extLst>
          </p:cNvPr>
          <p:cNvSpPr txBox="1"/>
          <p:nvPr/>
        </p:nvSpPr>
        <p:spPr>
          <a:xfrm>
            <a:off x="1459345" y="2096741"/>
            <a:ext cx="10073825" cy="954107"/>
          </a:xfrm>
          <a:prstGeom prst="rect">
            <a:avLst/>
          </a:prstGeom>
          <a:noFill/>
        </p:spPr>
        <p:txBody>
          <a:bodyPr wrap="square" rtlCol="0">
            <a:spAutoFit/>
          </a:bodyPr>
          <a:lstStyle/>
          <a:p>
            <a:pPr algn="r" rtl="1"/>
            <a:r>
              <a:rPr lang="fa-IR" sz="2800" dirty="0">
                <a:cs typeface="B Nazanin" panose="00000400000000000000" pitchFamily="2" charset="-78"/>
              </a:rPr>
              <a:t>در دستگاه تراکم استخوان هالوژیک، در صورت بروز خطا ابتدای دکمه </a:t>
            </a:r>
            <a:r>
              <a:rPr lang="en-US" sz="2800" b="1" u="sng" dirty="0">
                <a:solidFill>
                  <a:srgbClr val="FF0000"/>
                </a:solidFill>
                <a:cs typeface="B Nazanin" panose="00000400000000000000" pitchFamily="2" charset="-78"/>
              </a:rPr>
              <a:t>Detail</a:t>
            </a:r>
            <a:r>
              <a:rPr lang="fa-IR" sz="2800" dirty="0">
                <a:cs typeface="B Nazanin" panose="00000400000000000000" pitchFamily="2" charset="-78"/>
              </a:rPr>
              <a:t> را زده و خطا را به مهندسین شرکت تکاپوطب اطلاع دهید تا خطا برطرف گردد.</a:t>
            </a:r>
            <a:endParaRPr lang="en-US" sz="2800" dirty="0">
              <a:cs typeface="B Nazanin" panose="00000400000000000000" pitchFamily="2" charset="-78"/>
            </a:endParaRPr>
          </a:p>
        </p:txBody>
      </p:sp>
    </p:spTree>
    <p:extLst>
      <p:ext uri="{BB962C8B-B14F-4D97-AF65-F5344CB8AC3E}">
        <p14:creationId xmlns:p14="http://schemas.microsoft.com/office/powerpoint/2010/main" val="37262474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xa New Hologic Qdr 4500 Elite Bone Densitometers at Rs 2100000 in  Chandigarh">
            <a:extLst>
              <a:ext uri="{FF2B5EF4-FFF2-40B4-BE49-F238E27FC236}">
                <a16:creationId xmlns:a16="http://schemas.microsoft.com/office/drawing/2014/main" id="{7FD7E47C-7AE8-44C1-83BC-F3BA20ABA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508" y="479902"/>
            <a:ext cx="6639235" cy="65632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563419" y="1291472"/>
            <a:ext cx="722118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Different Types of Hologic DEXA System</a:t>
            </a:r>
          </a:p>
        </p:txBody>
      </p:sp>
      <p:sp>
        <p:nvSpPr>
          <p:cNvPr id="15" name="TextBox 14">
            <a:extLst>
              <a:ext uri="{FF2B5EF4-FFF2-40B4-BE49-F238E27FC236}">
                <a16:creationId xmlns:a16="http://schemas.microsoft.com/office/drawing/2014/main" id="{CF075182-1133-43A0-A703-2342B195E2AE}"/>
              </a:ext>
            </a:extLst>
          </p:cNvPr>
          <p:cNvSpPr txBox="1"/>
          <p:nvPr/>
        </p:nvSpPr>
        <p:spPr>
          <a:xfrm>
            <a:off x="563418" y="2364652"/>
            <a:ext cx="722118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QDR 4500</a:t>
            </a:r>
          </a:p>
        </p:txBody>
      </p:sp>
      <p:pic>
        <p:nvPicPr>
          <p:cNvPr id="17" name="Picture 16">
            <a:hlinkClick r:id="rId5" action="ppaction://hlinksldjump"/>
            <a:extLst>
              <a:ext uri="{FF2B5EF4-FFF2-40B4-BE49-F238E27FC236}">
                <a16:creationId xmlns:a16="http://schemas.microsoft.com/office/drawing/2014/main" id="{D438E3F5-F9B9-4747-B583-AD3B31E03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8" name="Picture 17">
            <a:hlinkClick r:id="rId7" action="ppaction://hlinksldjump"/>
            <a:extLst>
              <a:ext uri="{FF2B5EF4-FFF2-40B4-BE49-F238E27FC236}">
                <a16:creationId xmlns:a16="http://schemas.microsoft.com/office/drawing/2014/main" id="{E57AF07F-2443-4E02-99CB-E9B474CB01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9" name="Picture 18">
            <a:hlinkClick r:id="rId9" action="ppaction://hlinksldjump"/>
            <a:extLst>
              <a:ext uri="{FF2B5EF4-FFF2-40B4-BE49-F238E27FC236}">
                <a16:creationId xmlns:a16="http://schemas.microsoft.com/office/drawing/2014/main" id="{9A1D757E-F1DD-4FE4-9739-4F8A51F7F6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1" action="ppaction://hlinksldjump"/>
            <a:extLst>
              <a:ext uri="{FF2B5EF4-FFF2-40B4-BE49-F238E27FC236}">
                <a16:creationId xmlns:a16="http://schemas.microsoft.com/office/drawing/2014/main" id="{64936AEC-6CC4-4409-9F3C-DEA024EE24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3" action="ppaction://hlinksldjump"/>
            <a:extLst>
              <a:ext uri="{FF2B5EF4-FFF2-40B4-BE49-F238E27FC236}">
                <a16:creationId xmlns:a16="http://schemas.microsoft.com/office/drawing/2014/main" id="{49E6D69E-0FD0-4123-8D22-450EFA7900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1305D3C0-5DB8-4CFB-BAF7-0A05C6F274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10326E8F-F05E-4728-AA67-BE5CFC431494}"/>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2343496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933673" y="176352"/>
            <a:ext cx="4761905" cy="584775"/>
          </a:xfrm>
          <a:prstGeom prst="rect">
            <a:avLst/>
          </a:prstGeom>
          <a:noFill/>
        </p:spPr>
        <p:txBody>
          <a:bodyPr wrap="square" rtlCol="0">
            <a:spAutoFit/>
          </a:bodyPr>
          <a:lstStyle/>
          <a:p>
            <a:r>
              <a:rPr lang="en-US" sz="3200" b="1" dirty="0">
                <a:cs typeface="B Nazanin" panose="00000400000000000000" pitchFamily="2" charset="-78"/>
              </a:rPr>
              <a:t>Maintenance Procedure</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sp>
        <p:nvSpPr>
          <p:cNvPr id="19" name="TextBox 18">
            <a:extLst>
              <a:ext uri="{FF2B5EF4-FFF2-40B4-BE49-F238E27FC236}">
                <a16:creationId xmlns:a16="http://schemas.microsoft.com/office/drawing/2014/main" id="{191365B2-E6D1-4884-8AD6-A286DB16BD95}"/>
              </a:ext>
            </a:extLst>
          </p:cNvPr>
          <p:cNvSpPr txBox="1"/>
          <p:nvPr/>
        </p:nvSpPr>
        <p:spPr>
          <a:xfrm>
            <a:off x="1552720" y="976390"/>
            <a:ext cx="8755062" cy="1077218"/>
          </a:xfrm>
          <a:prstGeom prst="rect">
            <a:avLst/>
          </a:prstGeom>
          <a:noFill/>
        </p:spPr>
        <p:txBody>
          <a:bodyPr wrap="square" rtlCol="0">
            <a:spAutoFit/>
          </a:bodyPr>
          <a:lstStyle/>
          <a:p>
            <a:r>
              <a:rPr lang="en-US" sz="3200" b="1" dirty="0">
                <a:cs typeface="B Nazanin" panose="00000400000000000000" pitchFamily="2" charset="-78"/>
              </a:rPr>
              <a:t>How many times each BMD systems should be calibrated each year?</a:t>
            </a:r>
          </a:p>
        </p:txBody>
      </p:sp>
      <p:sp>
        <p:nvSpPr>
          <p:cNvPr id="3" name="TextBox 2">
            <a:extLst>
              <a:ext uri="{FF2B5EF4-FFF2-40B4-BE49-F238E27FC236}">
                <a16:creationId xmlns:a16="http://schemas.microsoft.com/office/drawing/2014/main" id="{3E2F7C85-E75F-448D-961C-C657EE5553AC}"/>
              </a:ext>
            </a:extLst>
          </p:cNvPr>
          <p:cNvSpPr txBox="1"/>
          <p:nvPr/>
        </p:nvSpPr>
        <p:spPr>
          <a:xfrm>
            <a:off x="1552720" y="2493818"/>
            <a:ext cx="10048153" cy="2492990"/>
          </a:xfrm>
          <a:prstGeom prst="rect">
            <a:avLst/>
          </a:prstGeom>
          <a:noFill/>
        </p:spPr>
        <p:txBody>
          <a:bodyPr wrap="square" rtlCol="0">
            <a:spAutoFit/>
          </a:bodyPr>
          <a:lstStyle/>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Movement Calibration     </a:t>
            </a:r>
            <a:r>
              <a:rPr lang="en-US" sz="2000" dirty="0">
                <a:latin typeface="Times New Roman" panose="02020603050405020304" pitchFamily="18" charset="0"/>
                <a:cs typeface="Times New Roman" panose="02020603050405020304" pitchFamily="18" charset="0"/>
                <a:sym typeface="Wingdings" panose="05000000000000000000" pitchFamily="2" charset="2"/>
              </a:rPr>
              <a:t> Once a year</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sym typeface="Wingdings" panose="05000000000000000000" pitchFamily="2" charset="2"/>
              </a:rPr>
              <a:t>X-ray Calibration         Twice a year</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sym typeface="Wingdings" panose="05000000000000000000" pitchFamily="2" charset="2"/>
              </a:rPr>
              <a:t>System Cleaning from dust    dependent from location( at least once a year)</a:t>
            </a:r>
          </a:p>
          <a:p>
            <a:pPr marL="342900" indent="-342900">
              <a:buFont typeface="+mj-lt"/>
              <a:buAutoNum type="arabicPeriod"/>
            </a:pPr>
            <a:endParaRPr lang="en-US" sz="2000" dirty="0">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buFont typeface="+mj-lt"/>
              <a:buAutoNum type="arabicPeriod"/>
            </a:pPr>
            <a:endParaRPr lang="en-US" sz="2000" dirty="0">
              <a:latin typeface="Times New Roman" panose="02020603050405020304" pitchFamily="18" charset="0"/>
              <a:cs typeface="Times New Roman" panose="02020603050405020304" pitchFamily="18" charset="0"/>
              <a:sym typeface="Wingdings" panose="05000000000000000000" pitchFamily="2" charset="2"/>
            </a:endParaRPr>
          </a:p>
          <a:p>
            <a:pPr algn="ctr"/>
            <a:r>
              <a:rPr lang="en-US" sz="2800" b="1" dirty="0">
                <a:latin typeface="Times New Roman" panose="02020603050405020304" pitchFamily="18" charset="0"/>
                <a:cs typeface="Times New Roman" panose="02020603050405020304" pitchFamily="18" charset="0"/>
                <a:sym typeface="Wingdings" panose="05000000000000000000" pitchFamily="2" charset="2"/>
              </a:rPr>
              <a:t>Using PM contract to cover any problems is our final recommendation</a:t>
            </a:r>
            <a:endParaRPr lang="en-US" sz="2000" b="1" dirty="0">
              <a:latin typeface="Times New Roman" panose="02020603050405020304" pitchFamily="18" charset="0"/>
              <a:cs typeface="Times New Roman" panose="02020603050405020304" pitchFamily="18" charset="0"/>
            </a:endParaRPr>
          </a:p>
        </p:txBody>
      </p:sp>
      <p:pic>
        <p:nvPicPr>
          <p:cNvPr id="15" name="Picture 14">
            <a:hlinkClick r:id="rId4" action="ppaction://hlinksldjump"/>
            <a:extLst>
              <a:ext uri="{FF2B5EF4-FFF2-40B4-BE49-F238E27FC236}">
                <a16:creationId xmlns:a16="http://schemas.microsoft.com/office/drawing/2014/main" id="{B6BBCD95-741A-4B46-AC0D-5F8A6FF6F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7" name="Picture 16">
            <a:hlinkClick r:id="rId6" action="ppaction://hlinksldjump"/>
            <a:extLst>
              <a:ext uri="{FF2B5EF4-FFF2-40B4-BE49-F238E27FC236}">
                <a16:creationId xmlns:a16="http://schemas.microsoft.com/office/drawing/2014/main" id="{E1A40B45-5C33-44D3-A424-B6033205DC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8" name="Picture 17">
            <a:hlinkClick r:id="rId8" action="ppaction://hlinksldjump"/>
            <a:extLst>
              <a:ext uri="{FF2B5EF4-FFF2-40B4-BE49-F238E27FC236}">
                <a16:creationId xmlns:a16="http://schemas.microsoft.com/office/drawing/2014/main" id="{65AA737E-6B2F-458D-B5FF-575A918744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0" action="ppaction://hlinksldjump"/>
            <a:extLst>
              <a:ext uri="{FF2B5EF4-FFF2-40B4-BE49-F238E27FC236}">
                <a16:creationId xmlns:a16="http://schemas.microsoft.com/office/drawing/2014/main" id="{D34FE23C-AB3C-40FC-ADD1-21DB39040A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2" action="ppaction://hlinksldjump"/>
            <a:extLst>
              <a:ext uri="{FF2B5EF4-FFF2-40B4-BE49-F238E27FC236}">
                <a16:creationId xmlns:a16="http://schemas.microsoft.com/office/drawing/2014/main" id="{CEB47AE7-5221-41A1-B329-F356A251F3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F73B8E7E-A576-470E-BDBE-9724B09B8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4566943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3448540" y="134891"/>
            <a:ext cx="4761905" cy="584775"/>
          </a:xfrm>
          <a:prstGeom prst="rect">
            <a:avLst/>
          </a:prstGeom>
          <a:noFill/>
        </p:spPr>
        <p:txBody>
          <a:bodyPr wrap="square" rtlCol="0">
            <a:spAutoFit/>
          </a:bodyPr>
          <a:lstStyle/>
          <a:p>
            <a:r>
              <a:rPr lang="en-US" sz="3200" b="1" dirty="0">
                <a:cs typeface="B Nazanin" panose="00000400000000000000" pitchFamily="2" charset="-78"/>
              </a:rPr>
              <a:t>Maintenance Procedure</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pic>
        <p:nvPicPr>
          <p:cNvPr id="15" name="Picture 14">
            <a:hlinkClick r:id="rId4" action="ppaction://hlinksldjump"/>
            <a:extLst>
              <a:ext uri="{FF2B5EF4-FFF2-40B4-BE49-F238E27FC236}">
                <a16:creationId xmlns:a16="http://schemas.microsoft.com/office/drawing/2014/main" id="{B6BBCD95-741A-4B46-AC0D-5F8A6FF6F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7" name="Picture 16">
            <a:hlinkClick r:id="rId6" action="ppaction://hlinksldjump"/>
            <a:extLst>
              <a:ext uri="{FF2B5EF4-FFF2-40B4-BE49-F238E27FC236}">
                <a16:creationId xmlns:a16="http://schemas.microsoft.com/office/drawing/2014/main" id="{E1A40B45-5C33-44D3-A424-B6033205DC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8" name="Picture 17">
            <a:hlinkClick r:id="rId8" action="ppaction://hlinksldjump"/>
            <a:extLst>
              <a:ext uri="{FF2B5EF4-FFF2-40B4-BE49-F238E27FC236}">
                <a16:creationId xmlns:a16="http://schemas.microsoft.com/office/drawing/2014/main" id="{65AA737E-6B2F-458D-B5FF-575A918744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0" action="ppaction://hlinksldjump"/>
            <a:extLst>
              <a:ext uri="{FF2B5EF4-FFF2-40B4-BE49-F238E27FC236}">
                <a16:creationId xmlns:a16="http://schemas.microsoft.com/office/drawing/2014/main" id="{D34FE23C-AB3C-40FC-ADD1-21DB39040A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2" action="ppaction://hlinksldjump"/>
            <a:extLst>
              <a:ext uri="{FF2B5EF4-FFF2-40B4-BE49-F238E27FC236}">
                <a16:creationId xmlns:a16="http://schemas.microsoft.com/office/drawing/2014/main" id="{CEB47AE7-5221-41A1-B329-F356A251F3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F73B8E7E-A576-470E-BDBE-9724B09B8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graphicFrame>
        <p:nvGraphicFramePr>
          <p:cNvPr id="3" name="Table 2">
            <a:extLst>
              <a:ext uri="{FF2B5EF4-FFF2-40B4-BE49-F238E27FC236}">
                <a16:creationId xmlns:a16="http://schemas.microsoft.com/office/drawing/2014/main" id="{8E9B7DD8-A913-451E-A03E-8B597999E82F}"/>
              </a:ext>
            </a:extLst>
          </p:cNvPr>
          <p:cNvGraphicFramePr>
            <a:graphicFrameLocks noGrp="1"/>
          </p:cNvGraphicFramePr>
          <p:nvPr>
            <p:extLst>
              <p:ext uri="{D42A27DB-BD31-4B8C-83A1-F6EECF244321}">
                <p14:modId xmlns:p14="http://schemas.microsoft.com/office/powerpoint/2010/main" val="23967927"/>
              </p:ext>
            </p:extLst>
          </p:nvPr>
        </p:nvGraphicFramePr>
        <p:xfrm>
          <a:off x="2032000" y="719666"/>
          <a:ext cx="8128000" cy="51409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564294257"/>
                    </a:ext>
                  </a:extLst>
                </a:gridCol>
                <a:gridCol w="2032000">
                  <a:extLst>
                    <a:ext uri="{9D8B030D-6E8A-4147-A177-3AD203B41FA5}">
                      <a16:colId xmlns:a16="http://schemas.microsoft.com/office/drawing/2014/main" val="830925874"/>
                    </a:ext>
                  </a:extLst>
                </a:gridCol>
                <a:gridCol w="2032000">
                  <a:extLst>
                    <a:ext uri="{9D8B030D-6E8A-4147-A177-3AD203B41FA5}">
                      <a16:colId xmlns:a16="http://schemas.microsoft.com/office/drawing/2014/main" val="427050013"/>
                    </a:ext>
                  </a:extLst>
                </a:gridCol>
                <a:gridCol w="2032000">
                  <a:extLst>
                    <a:ext uri="{9D8B030D-6E8A-4147-A177-3AD203B41FA5}">
                      <a16:colId xmlns:a16="http://schemas.microsoft.com/office/drawing/2014/main" val="4031848716"/>
                    </a:ext>
                  </a:extLst>
                </a:gridCol>
              </a:tblGrid>
              <a:tr h="370840">
                <a:tc>
                  <a:txBody>
                    <a:bodyPr/>
                    <a:lstStyle/>
                    <a:p>
                      <a:pPr algn="ctr" rtl="1"/>
                      <a:r>
                        <a:rPr lang="fa-IR" dirty="0">
                          <a:cs typeface="B Nazanin" panose="00000400000000000000" pitchFamily="2" charset="-78"/>
                        </a:rPr>
                        <a:t>کارشناس انرژی اتمی</a:t>
                      </a:r>
                      <a:endParaRPr lang="en-US" dirty="0">
                        <a:cs typeface="B Nazanin" panose="00000400000000000000" pitchFamily="2" charset="-78"/>
                      </a:endParaRPr>
                    </a:p>
                  </a:txBody>
                  <a:tcPr/>
                </a:tc>
                <a:tc>
                  <a:txBody>
                    <a:bodyPr/>
                    <a:lstStyle/>
                    <a:p>
                      <a:pPr algn="ctr" rtl="1"/>
                      <a:r>
                        <a:rPr lang="fa-IR" dirty="0">
                          <a:cs typeface="B Nazanin" panose="00000400000000000000" pitchFamily="2" charset="-78"/>
                        </a:rPr>
                        <a:t>اپراتور مرکز</a:t>
                      </a:r>
                      <a:endParaRPr lang="en-US" dirty="0">
                        <a:cs typeface="B Nazanin" panose="00000400000000000000" pitchFamily="2" charset="-78"/>
                      </a:endParaRPr>
                    </a:p>
                  </a:txBody>
                  <a:tcPr/>
                </a:tc>
                <a:tc>
                  <a:txBody>
                    <a:bodyPr/>
                    <a:lstStyle/>
                    <a:p>
                      <a:pPr algn="ctr" rtl="1"/>
                      <a:r>
                        <a:rPr lang="fa-IR" dirty="0">
                          <a:cs typeface="B Nazanin" panose="00000400000000000000" pitchFamily="2" charset="-78"/>
                        </a:rPr>
                        <a:t>کارشناس </a:t>
                      </a:r>
                      <a:r>
                        <a:rPr lang="en-US" dirty="0">
                          <a:cs typeface="B Nazanin" panose="00000400000000000000" pitchFamily="2" charset="-78"/>
                        </a:rPr>
                        <a:t>TakapoTeb</a:t>
                      </a:r>
                    </a:p>
                  </a:txBody>
                  <a:tcPr/>
                </a:tc>
                <a:tc>
                  <a:txBody>
                    <a:bodyPr/>
                    <a:lstStyle/>
                    <a:p>
                      <a:pPr algn="r" rtl="1"/>
                      <a:r>
                        <a:rPr lang="fa-IR" dirty="0">
                          <a:cs typeface="B Nazanin" panose="00000400000000000000" pitchFamily="2" charset="-78"/>
                        </a:rPr>
                        <a:t>نام کالیبراسیون</a:t>
                      </a:r>
                      <a:endParaRPr lang="en-US" dirty="0">
                        <a:cs typeface="B Nazanin" panose="00000400000000000000" pitchFamily="2" charset="-78"/>
                      </a:endParaRPr>
                    </a:p>
                  </a:txBody>
                  <a:tcPr/>
                </a:tc>
                <a:extLst>
                  <a:ext uri="{0D108BD9-81ED-4DB2-BD59-A6C34878D82A}">
                    <a16:rowId xmlns:a16="http://schemas.microsoft.com/office/drawing/2014/main" val="4017046046"/>
                  </a:ext>
                </a:extLst>
              </a:tr>
              <a:tr h="370840">
                <a:tc>
                  <a:txBody>
                    <a:bodyPr/>
                    <a:lstStyle/>
                    <a:p>
                      <a:pPr algn="ctr" rtl="1"/>
                      <a:endParaRPr lang="en-US" dirty="0">
                        <a:cs typeface="B Nazanin" panose="00000400000000000000" pitchFamily="2" charset="-78"/>
                      </a:endParaRPr>
                    </a:p>
                  </a:txBody>
                  <a:tcPr/>
                </a:tc>
                <a:tc>
                  <a:txBody>
                    <a:bodyPr/>
                    <a:lstStyle/>
                    <a:p>
                      <a:pPr algn="ctr" rtl="1"/>
                      <a:endParaRPr lang="en-US">
                        <a:cs typeface="B Nazanin" panose="00000400000000000000" pitchFamily="2" charset="-78"/>
                      </a:endParaRPr>
                    </a:p>
                  </a:txBody>
                  <a:tcPr/>
                </a:tc>
                <a:tc>
                  <a:txBody>
                    <a:bodyPr/>
                    <a:lstStyle/>
                    <a:p>
                      <a:pPr algn="ctr" rtl="1"/>
                      <a:endParaRPr lang="en-US" sz="2400" b="1" dirty="0">
                        <a:cs typeface="B Nazanin" panose="00000400000000000000" pitchFamily="2" charset="-78"/>
                      </a:endParaRPr>
                    </a:p>
                  </a:txBody>
                  <a:tcPr/>
                </a:tc>
                <a:tc>
                  <a:txBody>
                    <a:bodyPr/>
                    <a:lstStyle/>
                    <a:p>
                      <a:pPr algn="r" rtl="1"/>
                      <a:r>
                        <a:rPr lang="fa-IR" dirty="0">
                          <a:cs typeface="B Nazanin" panose="00000400000000000000" pitchFamily="2" charset="-78"/>
                        </a:rPr>
                        <a:t>کالیبراسیون های حرکتی</a:t>
                      </a:r>
                      <a:endParaRPr lang="en-US" dirty="0">
                        <a:cs typeface="B Nazanin" panose="00000400000000000000" pitchFamily="2" charset="-78"/>
                      </a:endParaRPr>
                    </a:p>
                  </a:txBody>
                  <a:tcPr/>
                </a:tc>
                <a:extLst>
                  <a:ext uri="{0D108BD9-81ED-4DB2-BD59-A6C34878D82A}">
                    <a16:rowId xmlns:a16="http://schemas.microsoft.com/office/drawing/2014/main" val="221672599"/>
                  </a:ext>
                </a:extLst>
              </a:tr>
              <a:tr h="370840">
                <a:tc>
                  <a:txBody>
                    <a:bodyPr/>
                    <a:lstStyle/>
                    <a:p>
                      <a:pPr algn="ctr" rtl="1"/>
                      <a:endParaRPr lang="en-US" dirty="0">
                        <a:cs typeface="B Nazanin" panose="00000400000000000000" pitchFamily="2" charset="-78"/>
                      </a:endParaRPr>
                    </a:p>
                  </a:txBody>
                  <a:tcPr/>
                </a:tc>
                <a:tc>
                  <a:txBody>
                    <a:bodyPr/>
                    <a:lstStyle/>
                    <a:p>
                      <a:pPr algn="ctr" rtl="1"/>
                      <a:endParaRPr lang="en-US" dirty="0">
                        <a:cs typeface="B Nazanin" panose="00000400000000000000" pitchFamily="2" charset="-78"/>
                      </a:endParaRPr>
                    </a:p>
                  </a:txBody>
                  <a:tcPr/>
                </a:tc>
                <a:tc>
                  <a:txBody>
                    <a:bodyPr/>
                    <a:lstStyle/>
                    <a:p>
                      <a:pPr algn="ctr" rtl="1"/>
                      <a:endParaRPr lang="en-US" dirty="0">
                        <a:cs typeface="B Nazanin" panose="00000400000000000000" pitchFamily="2" charset="-78"/>
                      </a:endParaRPr>
                    </a:p>
                  </a:txBody>
                  <a:tcPr/>
                </a:tc>
                <a:tc>
                  <a:txBody>
                    <a:bodyPr/>
                    <a:lstStyle/>
                    <a:p>
                      <a:pPr algn="r" rtl="1"/>
                      <a:r>
                        <a:rPr lang="fa-IR" dirty="0">
                          <a:cs typeface="B Nazanin" panose="00000400000000000000" pitchFamily="2" charset="-78"/>
                        </a:rPr>
                        <a:t>کالیبراسیون های اشعه ایکس</a:t>
                      </a:r>
                      <a:endParaRPr lang="en-US" dirty="0">
                        <a:cs typeface="B Nazanin" panose="00000400000000000000" pitchFamily="2" charset="-78"/>
                      </a:endParaRPr>
                    </a:p>
                  </a:txBody>
                  <a:tcPr/>
                </a:tc>
                <a:extLst>
                  <a:ext uri="{0D108BD9-81ED-4DB2-BD59-A6C34878D82A}">
                    <a16:rowId xmlns:a16="http://schemas.microsoft.com/office/drawing/2014/main" val="2310998266"/>
                  </a:ext>
                </a:extLst>
              </a:tr>
              <a:tr h="370840">
                <a:tc>
                  <a:txBody>
                    <a:bodyPr/>
                    <a:lstStyle/>
                    <a:p>
                      <a:pPr algn="ctr" rtl="1"/>
                      <a:endParaRPr lang="en-US" dirty="0">
                        <a:cs typeface="B Nazanin" panose="00000400000000000000" pitchFamily="2" charset="-78"/>
                      </a:endParaRPr>
                    </a:p>
                  </a:txBody>
                  <a:tcPr/>
                </a:tc>
                <a:tc>
                  <a:txBody>
                    <a:bodyPr/>
                    <a:lstStyle/>
                    <a:p>
                      <a:pPr algn="ctr" rtl="1"/>
                      <a:endParaRPr lang="en-US" dirty="0">
                        <a:cs typeface="B Nazanin" panose="00000400000000000000" pitchFamily="2" charset="-78"/>
                      </a:endParaRPr>
                    </a:p>
                  </a:txBody>
                  <a:tcPr/>
                </a:tc>
                <a:tc>
                  <a:txBody>
                    <a:bodyPr/>
                    <a:lstStyle/>
                    <a:p>
                      <a:pPr algn="ctr" rtl="1"/>
                      <a:endParaRPr lang="en-US" dirty="0">
                        <a:cs typeface="B Nazanin" panose="00000400000000000000" pitchFamily="2" charset="-78"/>
                      </a:endParaRPr>
                    </a:p>
                  </a:txBody>
                  <a:tcPr/>
                </a:tc>
                <a:tc>
                  <a:txBody>
                    <a:bodyPr/>
                    <a:lstStyle/>
                    <a:p>
                      <a:pPr algn="r" rtl="1"/>
                      <a:r>
                        <a:rPr lang="fa-IR" dirty="0">
                          <a:cs typeface="B Nazanin" panose="00000400000000000000" pitchFamily="2" charset="-78"/>
                        </a:rPr>
                        <a:t>انجام کالیبراسیون های قطعات</a:t>
                      </a:r>
                      <a:endParaRPr lang="en-US" dirty="0">
                        <a:cs typeface="B Nazanin" panose="00000400000000000000" pitchFamily="2" charset="-78"/>
                      </a:endParaRPr>
                    </a:p>
                  </a:txBody>
                  <a:tcPr/>
                </a:tc>
                <a:extLst>
                  <a:ext uri="{0D108BD9-81ED-4DB2-BD59-A6C34878D82A}">
                    <a16:rowId xmlns:a16="http://schemas.microsoft.com/office/drawing/2014/main" val="3132361878"/>
                  </a:ext>
                </a:extLst>
              </a:tr>
              <a:tr h="370840">
                <a:tc>
                  <a:txBody>
                    <a:bodyPr/>
                    <a:lstStyle/>
                    <a:p>
                      <a:pPr algn="ctr" rtl="1"/>
                      <a:endParaRPr lang="en-US">
                        <a:cs typeface="B Nazanin" panose="00000400000000000000" pitchFamily="2" charset="-78"/>
                      </a:endParaRPr>
                    </a:p>
                  </a:txBody>
                  <a:tcPr/>
                </a:tc>
                <a:tc>
                  <a:txBody>
                    <a:bodyPr/>
                    <a:lstStyle/>
                    <a:p>
                      <a:pPr algn="ctr" rtl="1"/>
                      <a:endParaRPr lang="en-US" dirty="0">
                        <a:cs typeface="B Nazanin" panose="00000400000000000000" pitchFamily="2" charset="-78"/>
                      </a:endParaRPr>
                    </a:p>
                  </a:txBody>
                  <a:tcPr/>
                </a:tc>
                <a:tc>
                  <a:txBody>
                    <a:bodyPr/>
                    <a:lstStyle/>
                    <a:p>
                      <a:pPr algn="ctr" rtl="1"/>
                      <a:endParaRPr lang="en-US">
                        <a:cs typeface="B Nazanin" panose="00000400000000000000" pitchFamily="2" charset="-78"/>
                      </a:endParaRPr>
                    </a:p>
                  </a:txBody>
                  <a:tcPr/>
                </a:tc>
                <a:tc>
                  <a:txBody>
                    <a:bodyPr/>
                    <a:lstStyle/>
                    <a:p>
                      <a:pPr algn="r" rtl="1"/>
                      <a:r>
                        <a:rPr lang="fa-IR" dirty="0">
                          <a:cs typeface="B Nazanin" panose="00000400000000000000" pitchFamily="2" charset="-78"/>
                        </a:rPr>
                        <a:t>چک و بررسی ولتاژ های مورد نیاز</a:t>
                      </a:r>
                      <a:endParaRPr lang="en-US" dirty="0">
                        <a:cs typeface="B Nazanin" panose="00000400000000000000" pitchFamily="2" charset="-78"/>
                      </a:endParaRPr>
                    </a:p>
                  </a:txBody>
                  <a:tcPr/>
                </a:tc>
                <a:extLst>
                  <a:ext uri="{0D108BD9-81ED-4DB2-BD59-A6C34878D82A}">
                    <a16:rowId xmlns:a16="http://schemas.microsoft.com/office/drawing/2014/main" val="1599580646"/>
                  </a:ext>
                </a:extLst>
              </a:tr>
              <a:tr h="370840">
                <a:tc>
                  <a:txBody>
                    <a:bodyPr/>
                    <a:lstStyle/>
                    <a:p>
                      <a:pPr algn="ctr" rtl="1"/>
                      <a:endParaRPr lang="en-US">
                        <a:cs typeface="B Nazanin" panose="00000400000000000000" pitchFamily="2" charset="-78"/>
                      </a:endParaRPr>
                    </a:p>
                  </a:txBody>
                  <a:tcPr/>
                </a:tc>
                <a:tc>
                  <a:txBody>
                    <a:bodyPr/>
                    <a:lstStyle/>
                    <a:p>
                      <a:pPr algn="ctr" rtl="1"/>
                      <a:endParaRPr lang="en-US" dirty="0">
                        <a:cs typeface="B Nazanin" panose="00000400000000000000" pitchFamily="2" charset="-78"/>
                      </a:endParaRPr>
                    </a:p>
                  </a:txBody>
                  <a:tcPr/>
                </a:tc>
                <a:tc>
                  <a:txBody>
                    <a:bodyPr/>
                    <a:lstStyle/>
                    <a:p>
                      <a:pPr algn="ctr" rtl="1"/>
                      <a:endParaRPr lang="en-US" dirty="0">
                        <a:cs typeface="B Nazanin" panose="00000400000000000000" pitchFamily="2" charset="-78"/>
                      </a:endParaRPr>
                    </a:p>
                  </a:txBody>
                  <a:tcPr/>
                </a:tc>
                <a:tc>
                  <a:txBody>
                    <a:bodyPr/>
                    <a:lstStyle/>
                    <a:p>
                      <a:pPr algn="r" rtl="1"/>
                      <a:r>
                        <a:rPr lang="fa-IR" dirty="0">
                          <a:cs typeface="B Nazanin" panose="00000400000000000000" pitchFamily="2" charset="-78"/>
                        </a:rPr>
                        <a:t>کالیبراسیون با فانتوم</a:t>
                      </a:r>
                      <a:endParaRPr lang="en-US" dirty="0">
                        <a:cs typeface="B Nazanin" panose="00000400000000000000" pitchFamily="2" charset="-78"/>
                      </a:endParaRPr>
                    </a:p>
                  </a:txBody>
                  <a:tcPr/>
                </a:tc>
                <a:extLst>
                  <a:ext uri="{0D108BD9-81ED-4DB2-BD59-A6C34878D82A}">
                    <a16:rowId xmlns:a16="http://schemas.microsoft.com/office/drawing/2014/main" val="4006693839"/>
                  </a:ext>
                </a:extLst>
              </a:tr>
              <a:tr h="370840">
                <a:tc>
                  <a:txBody>
                    <a:bodyPr/>
                    <a:lstStyle/>
                    <a:p>
                      <a:pPr algn="ctr" rtl="1"/>
                      <a:endParaRPr lang="en-US">
                        <a:cs typeface="B Nazanin" panose="00000400000000000000" pitchFamily="2" charset="-78"/>
                      </a:endParaRPr>
                    </a:p>
                  </a:txBody>
                  <a:tcPr/>
                </a:tc>
                <a:tc>
                  <a:txBody>
                    <a:bodyPr/>
                    <a:lstStyle/>
                    <a:p>
                      <a:pPr algn="ctr" rtl="1"/>
                      <a:endParaRPr lang="en-US" dirty="0">
                        <a:cs typeface="B Nazanin" panose="00000400000000000000" pitchFamily="2" charset="-78"/>
                      </a:endParaRPr>
                    </a:p>
                  </a:txBody>
                  <a:tcPr/>
                </a:tc>
                <a:tc>
                  <a:txBody>
                    <a:bodyPr/>
                    <a:lstStyle/>
                    <a:p>
                      <a:pPr algn="ctr" rtl="1"/>
                      <a:endParaRPr lang="en-US">
                        <a:cs typeface="B Nazanin" panose="00000400000000000000" pitchFamily="2" charset="-78"/>
                      </a:endParaRPr>
                    </a:p>
                  </a:txBody>
                  <a:tcPr/>
                </a:tc>
                <a:tc>
                  <a:txBody>
                    <a:bodyPr/>
                    <a:lstStyle/>
                    <a:p>
                      <a:pPr algn="r" rtl="1"/>
                      <a:r>
                        <a:rPr lang="fa-IR" dirty="0">
                          <a:cs typeface="B Nazanin" panose="00000400000000000000" pitchFamily="2" charset="-78"/>
                        </a:rPr>
                        <a:t>انجام </a:t>
                      </a:r>
                      <a:r>
                        <a:rPr lang="fa-IR" dirty="0" err="1">
                          <a:cs typeface="B Nazanin" panose="00000400000000000000" pitchFamily="2" charset="-78"/>
                        </a:rPr>
                        <a:t>تنظیمات</a:t>
                      </a:r>
                      <a:r>
                        <a:rPr lang="fa-IR" dirty="0">
                          <a:cs typeface="B Nazanin" panose="00000400000000000000" pitchFamily="2" charset="-78"/>
                        </a:rPr>
                        <a:t> نرم افزاری</a:t>
                      </a:r>
                      <a:endParaRPr lang="en-US" dirty="0">
                        <a:cs typeface="B Nazanin" panose="00000400000000000000" pitchFamily="2" charset="-78"/>
                      </a:endParaRPr>
                    </a:p>
                  </a:txBody>
                  <a:tcPr/>
                </a:tc>
                <a:extLst>
                  <a:ext uri="{0D108BD9-81ED-4DB2-BD59-A6C34878D82A}">
                    <a16:rowId xmlns:a16="http://schemas.microsoft.com/office/drawing/2014/main" val="1375304616"/>
                  </a:ext>
                </a:extLst>
              </a:tr>
              <a:tr h="370840">
                <a:tc>
                  <a:txBody>
                    <a:bodyPr/>
                    <a:lstStyle/>
                    <a:p>
                      <a:pPr algn="ctr" rtl="1"/>
                      <a:endParaRPr lang="en-US">
                        <a:cs typeface="B Nazanin" panose="00000400000000000000" pitchFamily="2" charset="-78"/>
                      </a:endParaRPr>
                    </a:p>
                  </a:txBody>
                  <a:tcPr/>
                </a:tc>
                <a:tc>
                  <a:txBody>
                    <a:bodyPr/>
                    <a:lstStyle/>
                    <a:p>
                      <a:pPr algn="ctr" rtl="1"/>
                      <a:endParaRPr lang="en-US" dirty="0">
                        <a:cs typeface="B Nazanin" panose="00000400000000000000" pitchFamily="2" charset="-78"/>
                      </a:endParaRPr>
                    </a:p>
                  </a:txBody>
                  <a:tcPr/>
                </a:tc>
                <a:tc>
                  <a:txBody>
                    <a:bodyPr/>
                    <a:lstStyle/>
                    <a:p>
                      <a:pPr algn="ctr" rtl="1"/>
                      <a:endParaRPr lang="en-US">
                        <a:cs typeface="B Nazanin" panose="00000400000000000000" pitchFamily="2" charset="-78"/>
                      </a:endParaRPr>
                    </a:p>
                  </a:txBody>
                  <a:tcPr/>
                </a:tc>
                <a:tc>
                  <a:txBody>
                    <a:bodyPr/>
                    <a:lstStyle/>
                    <a:p>
                      <a:pPr algn="r" rtl="1"/>
                      <a:r>
                        <a:rPr lang="fa-IR" dirty="0">
                          <a:cs typeface="B Nazanin" panose="00000400000000000000" pitchFamily="2" charset="-78"/>
                        </a:rPr>
                        <a:t>انجام سرویس های نرم افزاری</a:t>
                      </a:r>
                      <a:endParaRPr lang="en-US" dirty="0">
                        <a:cs typeface="B Nazanin" panose="00000400000000000000" pitchFamily="2" charset="-78"/>
                      </a:endParaRPr>
                    </a:p>
                  </a:txBody>
                  <a:tcPr/>
                </a:tc>
                <a:extLst>
                  <a:ext uri="{0D108BD9-81ED-4DB2-BD59-A6C34878D82A}">
                    <a16:rowId xmlns:a16="http://schemas.microsoft.com/office/drawing/2014/main" val="2221830106"/>
                  </a:ext>
                </a:extLst>
              </a:tr>
              <a:tr h="370840">
                <a:tc>
                  <a:txBody>
                    <a:bodyPr/>
                    <a:lstStyle/>
                    <a:p>
                      <a:pPr algn="ctr" rtl="1"/>
                      <a:endParaRPr lang="en-US">
                        <a:cs typeface="B Nazanin" panose="00000400000000000000" pitchFamily="2" charset="-78"/>
                      </a:endParaRPr>
                    </a:p>
                  </a:txBody>
                  <a:tcPr/>
                </a:tc>
                <a:tc>
                  <a:txBody>
                    <a:bodyPr/>
                    <a:lstStyle/>
                    <a:p>
                      <a:pPr algn="ctr" rtl="1"/>
                      <a:endParaRPr lang="en-US" dirty="0">
                        <a:cs typeface="B Nazanin" panose="00000400000000000000" pitchFamily="2" charset="-78"/>
                      </a:endParaRPr>
                    </a:p>
                  </a:txBody>
                  <a:tcPr/>
                </a:tc>
                <a:tc>
                  <a:txBody>
                    <a:bodyPr/>
                    <a:lstStyle/>
                    <a:p>
                      <a:pPr algn="ctr" rtl="1"/>
                      <a:endParaRPr lang="en-US" dirty="0">
                        <a:cs typeface="B Nazanin" panose="00000400000000000000" pitchFamily="2" charset="-78"/>
                      </a:endParaRPr>
                    </a:p>
                  </a:txBody>
                  <a:tcPr/>
                </a:tc>
                <a:tc>
                  <a:txBody>
                    <a:bodyPr/>
                    <a:lstStyle/>
                    <a:p>
                      <a:pPr algn="r" rtl="1"/>
                      <a:r>
                        <a:rPr lang="fa-IR" dirty="0">
                          <a:cs typeface="B Nazanin" panose="00000400000000000000" pitchFamily="2" charset="-78"/>
                        </a:rPr>
                        <a:t>سرویس های ریل های حرکتی</a:t>
                      </a:r>
                      <a:endParaRPr lang="en-US" dirty="0">
                        <a:cs typeface="B Nazanin" panose="00000400000000000000" pitchFamily="2" charset="-78"/>
                      </a:endParaRPr>
                    </a:p>
                  </a:txBody>
                  <a:tcPr/>
                </a:tc>
                <a:extLst>
                  <a:ext uri="{0D108BD9-81ED-4DB2-BD59-A6C34878D82A}">
                    <a16:rowId xmlns:a16="http://schemas.microsoft.com/office/drawing/2014/main" val="4230221594"/>
                  </a:ext>
                </a:extLst>
              </a:tr>
              <a:tr h="370840">
                <a:tc>
                  <a:txBody>
                    <a:bodyPr/>
                    <a:lstStyle/>
                    <a:p>
                      <a:pPr algn="ctr" rtl="1"/>
                      <a:endParaRPr lang="en-US">
                        <a:cs typeface="B Nazanin" panose="00000400000000000000" pitchFamily="2" charset="-78"/>
                      </a:endParaRPr>
                    </a:p>
                  </a:txBody>
                  <a:tcPr/>
                </a:tc>
                <a:tc>
                  <a:txBody>
                    <a:bodyPr/>
                    <a:lstStyle/>
                    <a:p>
                      <a:pPr algn="ctr" rtl="1"/>
                      <a:endParaRPr lang="en-US">
                        <a:cs typeface="B Nazanin" panose="00000400000000000000" pitchFamily="2" charset="-78"/>
                      </a:endParaRPr>
                    </a:p>
                  </a:txBody>
                  <a:tcPr/>
                </a:tc>
                <a:tc>
                  <a:txBody>
                    <a:bodyPr/>
                    <a:lstStyle/>
                    <a:p>
                      <a:pPr algn="ctr" rtl="1"/>
                      <a:endParaRPr lang="en-US" dirty="0">
                        <a:cs typeface="B Nazanin" panose="00000400000000000000" pitchFamily="2" charset="-78"/>
                      </a:endParaRPr>
                    </a:p>
                  </a:txBody>
                  <a:tcPr/>
                </a:tc>
                <a:tc>
                  <a:txBody>
                    <a:bodyPr/>
                    <a:lstStyle/>
                    <a:p>
                      <a:pPr algn="r" rtl="1"/>
                      <a:r>
                        <a:rPr lang="fa-IR" dirty="0">
                          <a:cs typeface="B Nazanin" panose="00000400000000000000" pitchFamily="2" charset="-78"/>
                        </a:rPr>
                        <a:t>سرویس </a:t>
                      </a:r>
                      <a:r>
                        <a:rPr lang="en-US" dirty="0">
                          <a:cs typeface="B Nazanin" panose="00000400000000000000" pitchFamily="2" charset="-78"/>
                        </a:rPr>
                        <a:t>PC</a:t>
                      </a:r>
                    </a:p>
                  </a:txBody>
                  <a:tcPr/>
                </a:tc>
                <a:extLst>
                  <a:ext uri="{0D108BD9-81ED-4DB2-BD59-A6C34878D82A}">
                    <a16:rowId xmlns:a16="http://schemas.microsoft.com/office/drawing/2014/main" val="3503609941"/>
                  </a:ext>
                </a:extLst>
              </a:tr>
            </a:tbl>
          </a:graphicData>
        </a:graphic>
      </p:graphicFrame>
      <p:grpSp>
        <p:nvGrpSpPr>
          <p:cNvPr id="14" name="Group 13">
            <a:extLst>
              <a:ext uri="{FF2B5EF4-FFF2-40B4-BE49-F238E27FC236}">
                <a16:creationId xmlns:a16="http://schemas.microsoft.com/office/drawing/2014/main" id="{34C906DC-2F46-4FF1-BC90-5E5F72E0400A}"/>
              </a:ext>
            </a:extLst>
          </p:cNvPr>
          <p:cNvGrpSpPr/>
          <p:nvPr/>
        </p:nvGrpSpPr>
        <p:grpSpPr>
          <a:xfrm>
            <a:off x="6916365" y="1167319"/>
            <a:ext cx="184826" cy="270540"/>
            <a:chOff x="6673174" y="1167319"/>
            <a:chExt cx="184826" cy="270540"/>
          </a:xfrm>
        </p:grpSpPr>
        <p:cxnSp>
          <p:nvCxnSpPr>
            <p:cNvPr id="9" name="Straight Connector 8">
              <a:extLst>
                <a:ext uri="{FF2B5EF4-FFF2-40B4-BE49-F238E27FC236}">
                  <a16:creationId xmlns:a16="http://schemas.microsoft.com/office/drawing/2014/main" id="{409F24F9-3F9E-44F6-97FD-0757B8AC8613}"/>
                </a:ext>
              </a:extLst>
            </p:cNvPr>
            <p:cNvCxnSpPr/>
            <p:nvPr/>
          </p:nvCxnSpPr>
          <p:spPr>
            <a:xfrm>
              <a:off x="6673174" y="1303506"/>
              <a:ext cx="97277" cy="134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3EBFBA6-C925-4CD4-949F-789BDEF398C6}"/>
                </a:ext>
              </a:extLst>
            </p:cNvPr>
            <p:cNvCxnSpPr/>
            <p:nvPr/>
          </p:nvCxnSpPr>
          <p:spPr>
            <a:xfrm flipV="1">
              <a:off x="6770451" y="1167319"/>
              <a:ext cx="87549" cy="270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5E602F97-3CD8-4808-9065-DEF15BA2BF09}"/>
              </a:ext>
            </a:extLst>
          </p:cNvPr>
          <p:cNvCxnSpPr/>
          <p:nvPr/>
        </p:nvCxnSpPr>
        <p:spPr>
          <a:xfrm>
            <a:off x="6858000" y="1167319"/>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981E7CE-A255-4178-8655-8130DCB82549}"/>
              </a:ext>
            </a:extLst>
          </p:cNvPr>
          <p:cNvGrpSpPr/>
          <p:nvPr/>
        </p:nvGrpSpPr>
        <p:grpSpPr>
          <a:xfrm>
            <a:off x="6916365" y="1659735"/>
            <a:ext cx="184826" cy="270540"/>
            <a:chOff x="6673174" y="1167319"/>
            <a:chExt cx="184826" cy="270540"/>
          </a:xfrm>
        </p:grpSpPr>
        <p:cxnSp>
          <p:nvCxnSpPr>
            <p:cNvPr id="24" name="Straight Connector 23">
              <a:extLst>
                <a:ext uri="{FF2B5EF4-FFF2-40B4-BE49-F238E27FC236}">
                  <a16:creationId xmlns:a16="http://schemas.microsoft.com/office/drawing/2014/main" id="{10FB7C8F-FFBA-4237-B38E-B780DE7178FF}"/>
                </a:ext>
              </a:extLst>
            </p:cNvPr>
            <p:cNvCxnSpPr/>
            <p:nvPr/>
          </p:nvCxnSpPr>
          <p:spPr>
            <a:xfrm>
              <a:off x="6673174" y="1303506"/>
              <a:ext cx="97277" cy="134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50648-A57F-4529-A67C-3976203EF08A}"/>
                </a:ext>
              </a:extLst>
            </p:cNvPr>
            <p:cNvCxnSpPr/>
            <p:nvPr/>
          </p:nvCxnSpPr>
          <p:spPr>
            <a:xfrm flipV="1">
              <a:off x="6770451" y="1167319"/>
              <a:ext cx="87549" cy="270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F76B87DA-F646-460A-BE7B-A1723BB0AF1F}"/>
              </a:ext>
            </a:extLst>
          </p:cNvPr>
          <p:cNvGrpSpPr/>
          <p:nvPr/>
        </p:nvGrpSpPr>
        <p:grpSpPr>
          <a:xfrm>
            <a:off x="6916365" y="2411099"/>
            <a:ext cx="184826" cy="270540"/>
            <a:chOff x="6673174" y="1167319"/>
            <a:chExt cx="184826" cy="270540"/>
          </a:xfrm>
        </p:grpSpPr>
        <p:cxnSp>
          <p:nvCxnSpPr>
            <p:cNvPr id="28" name="Straight Connector 27">
              <a:extLst>
                <a:ext uri="{FF2B5EF4-FFF2-40B4-BE49-F238E27FC236}">
                  <a16:creationId xmlns:a16="http://schemas.microsoft.com/office/drawing/2014/main" id="{7536F411-D14A-4E7F-9EB1-CF4EDADD9834}"/>
                </a:ext>
              </a:extLst>
            </p:cNvPr>
            <p:cNvCxnSpPr/>
            <p:nvPr/>
          </p:nvCxnSpPr>
          <p:spPr>
            <a:xfrm>
              <a:off x="6673174" y="1303506"/>
              <a:ext cx="97277" cy="134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D7FF11D-6D25-440C-8D5A-5256E02A6165}"/>
                </a:ext>
              </a:extLst>
            </p:cNvPr>
            <p:cNvCxnSpPr/>
            <p:nvPr/>
          </p:nvCxnSpPr>
          <p:spPr>
            <a:xfrm flipV="1">
              <a:off x="6770451" y="1167319"/>
              <a:ext cx="87549" cy="270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E1FFFF7A-B62B-4C8D-858D-0E8A127C2BAF}"/>
              </a:ext>
            </a:extLst>
          </p:cNvPr>
          <p:cNvGrpSpPr/>
          <p:nvPr/>
        </p:nvGrpSpPr>
        <p:grpSpPr>
          <a:xfrm>
            <a:off x="6916365" y="2997224"/>
            <a:ext cx="184826" cy="270540"/>
            <a:chOff x="6673174" y="1167319"/>
            <a:chExt cx="184826" cy="270540"/>
          </a:xfrm>
        </p:grpSpPr>
        <p:cxnSp>
          <p:nvCxnSpPr>
            <p:cNvPr id="31" name="Straight Connector 30">
              <a:extLst>
                <a:ext uri="{FF2B5EF4-FFF2-40B4-BE49-F238E27FC236}">
                  <a16:creationId xmlns:a16="http://schemas.microsoft.com/office/drawing/2014/main" id="{908547D5-7B62-4057-96C3-4873F0827D15}"/>
                </a:ext>
              </a:extLst>
            </p:cNvPr>
            <p:cNvCxnSpPr/>
            <p:nvPr/>
          </p:nvCxnSpPr>
          <p:spPr>
            <a:xfrm>
              <a:off x="6673174" y="1303506"/>
              <a:ext cx="97277" cy="134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9D87B14-18A5-4E01-95D9-8C9E0D288801}"/>
                </a:ext>
              </a:extLst>
            </p:cNvPr>
            <p:cNvCxnSpPr/>
            <p:nvPr/>
          </p:nvCxnSpPr>
          <p:spPr>
            <a:xfrm flipV="1">
              <a:off x="6770451" y="1167319"/>
              <a:ext cx="87549" cy="270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3FDD0266-F1A7-4BE7-8DA7-A0B075D7FD48}"/>
              </a:ext>
            </a:extLst>
          </p:cNvPr>
          <p:cNvGrpSpPr/>
          <p:nvPr/>
        </p:nvGrpSpPr>
        <p:grpSpPr>
          <a:xfrm>
            <a:off x="6916365" y="3505200"/>
            <a:ext cx="184826" cy="270540"/>
            <a:chOff x="6673174" y="1167319"/>
            <a:chExt cx="184826" cy="270540"/>
          </a:xfrm>
        </p:grpSpPr>
        <p:cxnSp>
          <p:nvCxnSpPr>
            <p:cNvPr id="34" name="Straight Connector 33">
              <a:extLst>
                <a:ext uri="{FF2B5EF4-FFF2-40B4-BE49-F238E27FC236}">
                  <a16:creationId xmlns:a16="http://schemas.microsoft.com/office/drawing/2014/main" id="{D6019D1E-FDA4-44D2-9FBD-340B7453BFF2}"/>
                </a:ext>
              </a:extLst>
            </p:cNvPr>
            <p:cNvCxnSpPr/>
            <p:nvPr/>
          </p:nvCxnSpPr>
          <p:spPr>
            <a:xfrm>
              <a:off x="6673174" y="1303506"/>
              <a:ext cx="97277" cy="134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DDE172F-3B35-49C9-A09D-4E9E474EBA0E}"/>
                </a:ext>
              </a:extLst>
            </p:cNvPr>
            <p:cNvCxnSpPr/>
            <p:nvPr/>
          </p:nvCxnSpPr>
          <p:spPr>
            <a:xfrm flipV="1">
              <a:off x="6770451" y="1167319"/>
              <a:ext cx="87549" cy="270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160CDFD9-473E-4361-890C-1F582D3A2F12}"/>
              </a:ext>
            </a:extLst>
          </p:cNvPr>
          <p:cNvGrpSpPr/>
          <p:nvPr/>
        </p:nvGrpSpPr>
        <p:grpSpPr>
          <a:xfrm>
            <a:off x="6916365" y="3859895"/>
            <a:ext cx="184826" cy="270540"/>
            <a:chOff x="6673174" y="1167319"/>
            <a:chExt cx="184826" cy="270540"/>
          </a:xfrm>
        </p:grpSpPr>
        <p:cxnSp>
          <p:nvCxnSpPr>
            <p:cNvPr id="37" name="Straight Connector 36">
              <a:extLst>
                <a:ext uri="{FF2B5EF4-FFF2-40B4-BE49-F238E27FC236}">
                  <a16:creationId xmlns:a16="http://schemas.microsoft.com/office/drawing/2014/main" id="{965B6D1B-FC40-4EC4-B52C-2B0CBC6EB359}"/>
                </a:ext>
              </a:extLst>
            </p:cNvPr>
            <p:cNvCxnSpPr/>
            <p:nvPr/>
          </p:nvCxnSpPr>
          <p:spPr>
            <a:xfrm>
              <a:off x="6673174" y="1303506"/>
              <a:ext cx="97277" cy="134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B0DA265-F371-467A-92C6-43F6F7AD7410}"/>
                </a:ext>
              </a:extLst>
            </p:cNvPr>
            <p:cNvCxnSpPr/>
            <p:nvPr/>
          </p:nvCxnSpPr>
          <p:spPr>
            <a:xfrm flipV="1">
              <a:off x="6770451" y="1167319"/>
              <a:ext cx="87549" cy="270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7E274782-B9F5-46C2-A0C0-B198D083DD3F}"/>
              </a:ext>
            </a:extLst>
          </p:cNvPr>
          <p:cNvGrpSpPr/>
          <p:nvPr/>
        </p:nvGrpSpPr>
        <p:grpSpPr>
          <a:xfrm>
            <a:off x="6916365" y="4353716"/>
            <a:ext cx="184826" cy="270540"/>
            <a:chOff x="6673174" y="1167319"/>
            <a:chExt cx="184826" cy="270540"/>
          </a:xfrm>
        </p:grpSpPr>
        <p:cxnSp>
          <p:nvCxnSpPr>
            <p:cNvPr id="40" name="Straight Connector 39">
              <a:extLst>
                <a:ext uri="{FF2B5EF4-FFF2-40B4-BE49-F238E27FC236}">
                  <a16:creationId xmlns:a16="http://schemas.microsoft.com/office/drawing/2014/main" id="{06520298-95E2-4977-8238-90CC6ABA6B07}"/>
                </a:ext>
              </a:extLst>
            </p:cNvPr>
            <p:cNvCxnSpPr/>
            <p:nvPr/>
          </p:nvCxnSpPr>
          <p:spPr>
            <a:xfrm>
              <a:off x="6673174" y="1303506"/>
              <a:ext cx="97277" cy="134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47413E1-2BC7-422F-981D-11EE6F6BD212}"/>
                </a:ext>
              </a:extLst>
            </p:cNvPr>
            <p:cNvCxnSpPr/>
            <p:nvPr/>
          </p:nvCxnSpPr>
          <p:spPr>
            <a:xfrm flipV="1">
              <a:off x="6770451" y="1167319"/>
              <a:ext cx="87549" cy="270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72E5408F-0B74-4586-8808-70C528076DC9}"/>
              </a:ext>
            </a:extLst>
          </p:cNvPr>
          <p:cNvGrpSpPr/>
          <p:nvPr/>
        </p:nvGrpSpPr>
        <p:grpSpPr>
          <a:xfrm>
            <a:off x="6916365" y="4957060"/>
            <a:ext cx="184826" cy="270540"/>
            <a:chOff x="6673174" y="1167319"/>
            <a:chExt cx="184826" cy="270540"/>
          </a:xfrm>
        </p:grpSpPr>
        <p:cxnSp>
          <p:nvCxnSpPr>
            <p:cNvPr id="43" name="Straight Connector 42">
              <a:extLst>
                <a:ext uri="{FF2B5EF4-FFF2-40B4-BE49-F238E27FC236}">
                  <a16:creationId xmlns:a16="http://schemas.microsoft.com/office/drawing/2014/main" id="{E51C5D1C-DD3D-48E1-AE92-06700F82E1DE}"/>
                </a:ext>
              </a:extLst>
            </p:cNvPr>
            <p:cNvCxnSpPr/>
            <p:nvPr/>
          </p:nvCxnSpPr>
          <p:spPr>
            <a:xfrm>
              <a:off x="6673174" y="1303506"/>
              <a:ext cx="97277" cy="134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71F7EF8-D53B-4C7E-869A-C0349309BFDF}"/>
                </a:ext>
              </a:extLst>
            </p:cNvPr>
            <p:cNvCxnSpPr/>
            <p:nvPr/>
          </p:nvCxnSpPr>
          <p:spPr>
            <a:xfrm flipV="1">
              <a:off x="6770451" y="1167319"/>
              <a:ext cx="87549" cy="270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87728D41-F0BB-4E3A-A362-5D35782FE623}"/>
              </a:ext>
            </a:extLst>
          </p:cNvPr>
          <p:cNvGrpSpPr/>
          <p:nvPr/>
        </p:nvGrpSpPr>
        <p:grpSpPr>
          <a:xfrm>
            <a:off x="6916365" y="5495084"/>
            <a:ext cx="184826" cy="270540"/>
            <a:chOff x="6673174" y="1167319"/>
            <a:chExt cx="184826" cy="270540"/>
          </a:xfrm>
        </p:grpSpPr>
        <p:cxnSp>
          <p:nvCxnSpPr>
            <p:cNvPr id="46" name="Straight Connector 45">
              <a:extLst>
                <a:ext uri="{FF2B5EF4-FFF2-40B4-BE49-F238E27FC236}">
                  <a16:creationId xmlns:a16="http://schemas.microsoft.com/office/drawing/2014/main" id="{24E41361-BA6B-40B5-A72E-2CC250AA0AB2}"/>
                </a:ext>
              </a:extLst>
            </p:cNvPr>
            <p:cNvCxnSpPr/>
            <p:nvPr/>
          </p:nvCxnSpPr>
          <p:spPr>
            <a:xfrm>
              <a:off x="6673174" y="1303506"/>
              <a:ext cx="97277" cy="134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6794D7D-7E81-4022-AE58-33BA31A13A37}"/>
                </a:ext>
              </a:extLst>
            </p:cNvPr>
            <p:cNvCxnSpPr/>
            <p:nvPr/>
          </p:nvCxnSpPr>
          <p:spPr>
            <a:xfrm flipV="1">
              <a:off x="6770451" y="1167319"/>
              <a:ext cx="87549" cy="270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4DC9291-9776-4249-85FF-2AC536C5A047}"/>
              </a:ext>
            </a:extLst>
          </p:cNvPr>
          <p:cNvGrpSpPr/>
          <p:nvPr/>
        </p:nvGrpSpPr>
        <p:grpSpPr>
          <a:xfrm>
            <a:off x="4930304" y="3501565"/>
            <a:ext cx="184826" cy="270540"/>
            <a:chOff x="6673174" y="1167319"/>
            <a:chExt cx="184826" cy="270540"/>
          </a:xfrm>
        </p:grpSpPr>
        <p:cxnSp>
          <p:nvCxnSpPr>
            <p:cNvPr id="53" name="Straight Connector 52">
              <a:extLst>
                <a:ext uri="{FF2B5EF4-FFF2-40B4-BE49-F238E27FC236}">
                  <a16:creationId xmlns:a16="http://schemas.microsoft.com/office/drawing/2014/main" id="{AF0B98E9-297D-465B-A718-09E1CD4A3480}"/>
                </a:ext>
              </a:extLst>
            </p:cNvPr>
            <p:cNvCxnSpPr/>
            <p:nvPr/>
          </p:nvCxnSpPr>
          <p:spPr>
            <a:xfrm>
              <a:off x="6673174" y="1303506"/>
              <a:ext cx="97277" cy="134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3CFA394-6834-4321-854E-DA7D6416E4EA}"/>
                </a:ext>
              </a:extLst>
            </p:cNvPr>
            <p:cNvCxnSpPr/>
            <p:nvPr/>
          </p:nvCxnSpPr>
          <p:spPr>
            <a:xfrm flipV="1">
              <a:off x="6770451" y="1167319"/>
              <a:ext cx="87549" cy="270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F723D1A-4D0E-4D1B-B300-A9521D34AE70}"/>
              </a:ext>
            </a:extLst>
          </p:cNvPr>
          <p:cNvGrpSpPr/>
          <p:nvPr/>
        </p:nvGrpSpPr>
        <p:grpSpPr>
          <a:xfrm>
            <a:off x="4940032" y="3859895"/>
            <a:ext cx="184826" cy="270540"/>
            <a:chOff x="6673174" y="1167319"/>
            <a:chExt cx="184826" cy="270540"/>
          </a:xfrm>
        </p:grpSpPr>
        <p:cxnSp>
          <p:nvCxnSpPr>
            <p:cNvPr id="56" name="Straight Connector 55">
              <a:extLst>
                <a:ext uri="{FF2B5EF4-FFF2-40B4-BE49-F238E27FC236}">
                  <a16:creationId xmlns:a16="http://schemas.microsoft.com/office/drawing/2014/main" id="{B0B5D12D-FC39-4B8C-B5DE-6F4BFE777BAB}"/>
                </a:ext>
              </a:extLst>
            </p:cNvPr>
            <p:cNvCxnSpPr/>
            <p:nvPr/>
          </p:nvCxnSpPr>
          <p:spPr>
            <a:xfrm>
              <a:off x="6673174" y="1303506"/>
              <a:ext cx="97277" cy="134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A844D05-858B-4EB4-AC9F-64A2B9BA77FD}"/>
                </a:ext>
              </a:extLst>
            </p:cNvPr>
            <p:cNvCxnSpPr/>
            <p:nvPr/>
          </p:nvCxnSpPr>
          <p:spPr>
            <a:xfrm flipV="1">
              <a:off x="6770451" y="1167319"/>
              <a:ext cx="87549" cy="270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28D5E7D-47C1-4DBB-B03D-994483E3D5E6}"/>
              </a:ext>
            </a:extLst>
          </p:cNvPr>
          <p:cNvGrpSpPr/>
          <p:nvPr/>
        </p:nvGrpSpPr>
        <p:grpSpPr>
          <a:xfrm>
            <a:off x="4930304" y="4353716"/>
            <a:ext cx="184826" cy="270540"/>
            <a:chOff x="6673174" y="1167319"/>
            <a:chExt cx="184826" cy="270540"/>
          </a:xfrm>
        </p:grpSpPr>
        <p:cxnSp>
          <p:nvCxnSpPr>
            <p:cNvPr id="59" name="Straight Connector 58">
              <a:extLst>
                <a:ext uri="{FF2B5EF4-FFF2-40B4-BE49-F238E27FC236}">
                  <a16:creationId xmlns:a16="http://schemas.microsoft.com/office/drawing/2014/main" id="{1B5C42E1-4825-4A2C-B8DA-25DD7CEE3938}"/>
                </a:ext>
              </a:extLst>
            </p:cNvPr>
            <p:cNvCxnSpPr/>
            <p:nvPr/>
          </p:nvCxnSpPr>
          <p:spPr>
            <a:xfrm>
              <a:off x="6673174" y="1303506"/>
              <a:ext cx="97277" cy="134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0D2247A-5BD3-42C6-985B-4D40E74D9C41}"/>
                </a:ext>
              </a:extLst>
            </p:cNvPr>
            <p:cNvCxnSpPr/>
            <p:nvPr/>
          </p:nvCxnSpPr>
          <p:spPr>
            <a:xfrm flipV="1">
              <a:off x="6770451" y="1167319"/>
              <a:ext cx="87549" cy="270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878F90C5-6D28-4D2C-8212-DDAAA6A449EE}"/>
              </a:ext>
            </a:extLst>
          </p:cNvPr>
          <p:cNvGrpSpPr/>
          <p:nvPr/>
        </p:nvGrpSpPr>
        <p:grpSpPr>
          <a:xfrm>
            <a:off x="4940032" y="5025153"/>
            <a:ext cx="184826" cy="270540"/>
            <a:chOff x="6673174" y="1167319"/>
            <a:chExt cx="184826" cy="270540"/>
          </a:xfrm>
        </p:grpSpPr>
        <p:cxnSp>
          <p:nvCxnSpPr>
            <p:cNvPr id="62" name="Straight Connector 61">
              <a:extLst>
                <a:ext uri="{FF2B5EF4-FFF2-40B4-BE49-F238E27FC236}">
                  <a16:creationId xmlns:a16="http://schemas.microsoft.com/office/drawing/2014/main" id="{1F316055-523B-4B83-9BE8-26E55B73B4DA}"/>
                </a:ext>
              </a:extLst>
            </p:cNvPr>
            <p:cNvCxnSpPr/>
            <p:nvPr/>
          </p:nvCxnSpPr>
          <p:spPr>
            <a:xfrm>
              <a:off x="6673174" y="1303506"/>
              <a:ext cx="97277" cy="134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76B51AE-8144-4F20-B8EB-30907C87640E}"/>
                </a:ext>
              </a:extLst>
            </p:cNvPr>
            <p:cNvCxnSpPr/>
            <p:nvPr/>
          </p:nvCxnSpPr>
          <p:spPr>
            <a:xfrm flipV="1">
              <a:off x="6770451" y="1167319"/>
              <a:ext cx="87549" cy="270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B9351997-913B-41FC-AF7F-208D9C182BD9}"/>
              </a:ext>
            </a:extLst>
          </p:cNvPr>
          <p:cNvGrpSpPr/>
          <p:nvPr/>
        </p:nvGrpSpPr>
        <p:grpSpPr>
          <a:xfrm>
            <a:off x="4944896" y="5490089"/>
            <a:ext cx="184826" cy="270540"/>
            <a:chOff x="6673174" y="1167319"/>
            <a:chExt cx="184826" cy="270540"/>
          </a:xfrm>
        </p:grpSpPr>
        <p:cxnSp>
          <p:nvCxnSpPr>
            <p:cNvPr id="65" name="Straight Connector 64">
              <a:extLst>
                <a:ext uri="{FF2B5EF4-FFF2-40B4-BE49-F238E27FC236}">
                  <a16:creationId xmlns:a16="http://schemas.microsoft.com/office/drawing/2014/main" id="{0F9656CF-78DC-4588-8211-35DEBB921A8D}"/>
                </a:ext>
              </a:extLst>
            </p:cNvPr>
            <p:cNvCxnSpPr/>
            <p:nvPr/>
          </p:nvCxnSpPr>
          <p:spPr>
            <a:xfrm>
              <a:off x="6673174" y="1303506"/>
              <a:ext cx="97277" cy="134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9EB68D0-A916-498A-B5D4-B59519929D6D}"/>
                </a:ext>
              </a:extLst>
            </p:cNvPr>
            <p:cNvCxnSpPr/>
            <p:nvPr/>
          </p:nvCxnSpPr>
          <p:spPr>
            <a:xfrm flipV="1">
              <a:off x="6770451" y="1167319"/>
              <a:ext cx="87549" cy="270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AB05F38C-49AD-42C6-9293-0F56E61A91C7}"/>
              </a:ext>
            </a:extLst>
          </p:cNvPr>
          <p:cNvGrpSpPr/>
          <p:nvPr/>
        </p:nvGrpSpPr>
        <p:grpSpPr>
          <a:xfrm>
            <a:off x="2881014" y="3520837"/>
            <a:ext cx="184826" cy="270540"/>
            <a:chOff x="6673174" y="1167319"/>
            <a:chExt cx="184826" cy="270540"/>
          </a:xfrm>
        </p:grpSpPr>
        <p:cxnSp>
          <p:nvCxnSpPr>
            <p:cNvPr id="68" name="Straight Connector 67">
              <a:extLst>
                <a:ext uri="{FF2B5EF4-FFF2-40B4-BE49-F238E27FC236}">
                  <a16:creationId xmlns:a16="http://schemas.microsoft.com/office/drawing/2014/main" id="{255E352D-4EA9-43DD-91CE-5C194ADFC319}"/>
                </a:ext>
              </a:extLst>
            </p:cNvPr>
            <p:cNvCxnSpPr/>
            <p:nvPr/>
          </p:nvCxnSpPr>
          <p:spPr>
            <a:xfrm>
              <a:off x="6673174" y="1303506"/>
              <a:ext cx="97277" cy="134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4C4D342-3B07-4833-BB2B-6E87884C695A}"/>
                </a:ext>
              </a:extLst>
            </p:cNvPr>
            <p:cNvCxnSpPr/>
            <p:nvPr/>
          </p:nvCxnSpPr>
          <p:spPr>
            <a:xfrm flipV="1">
              <a:off x="6770451" y="1167319"/>
              <a:ext cx="87549" cy="270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50284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rot="5400000">
            <a:off x="8945226" y="3212812"/>
            <a:ext cx="4761905" cy="584775"/>
          </a:xfrm>
          <a:prstGeom prst="rect">
            <a:avLst/>
          </a:prstGeom>
          <a:noFill/>
        </p:spPr>
        <p:txBody>
          <a:bodyPr wrap="square" rtlCol="0">
            <a:spAutoFit/>
          </a:bodyPr>
          <a:lstStyle/>
          <a:p>
            <a:r>
              <a:rPr lang="en-US" sz="3200" b="1" dirty="0">
                <a:cs typeface="B Nazanin" panose="00000400000000000000" pitchFamily="2" charset="-78"/>
              </a:rPr>
              <a:t>Maintenance Procedure</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pic>
        <p:nvPicPr>
          <p:cNvPr id="15" name="Picture 14">
            <a:hlinkClick r:id="rId4" action="ppaction://hlinksldjump"/>
            <a:extLst>
              <a:ext uri="{FF2B5EF4-FFF2-40B4-BE49-F238E27FC236}">
                <a16:creationId xmlns:a16="http://schemas.microsoft.com/office/drawing/2014/main" id="{B6BBCD95-741A-4B46-AC0D-5F8A6FF6F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7" name="Picture 16">
            <a:hlinkClick r:id="rId6" action="ppaction://hlinksldjump"/>
            <a:extLst>
              <a:ext uri="{FF2B5EF4-FFF2-40B4-BE49-F238E27FC236}">
                <a16:creationId xmlns:a16="http://schemas.microsoft.com/office/drawing/2014/main" id="{E1A40B45-5C33-44D3-A424-B6033205DC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8" name="Picture 17">
            <a:hlinkClick r:id="rId8" action="ppaction://hlinksldjump"/>
            <a:extLst>
              <a:ext uri="{FF2B5EF4-FFF2-40B4-BE49-F238E27FC236}">
                <a16:creationId xmlns:a16="http://schemas.microsoft.com/office/drawing/2014/main" id="{65AA737E-6B2F-458D-B5FF-575A918744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0" action="ppaction://hlinksldjump"/>
            <a:extLst>
              <a:ext uri="{FF2B5EF4-FFF2-40B4-BE49-F238E27FC236}">
                <a16:creationId xmlns:a16="http://schemas.microsoft.com/office/drawing/2014/main" id="{D34FE23C-AB3C-40FC-ADD1-21DB39040A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2" action="ppaction://hlinksldjump"/>
            <a:extLst>
              <a:ext uri="{FF2B5EF4-FFF2-40B4-BE49-F238E27FC236}">
                <a16:creationId xmlns:a16="http://schemas.microsoft.com/office/drawing/2014/main" id="{CEB47AE7-5221-41A1-B329-F356A251F3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F73B8E7E-A576-470E-BDBE-9724B09B8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graphicFrame>
        <p:nvGraphicFramePr>
          <p:cNvPr id="5" name="Table 4">
            <a:extLst>
              <a:ext uri="{FF2B5EF4-FFF2-40B4-BE49-F238E27FC236}">
                <a16:creationId xmlns:a16="http://schemas.microsoft.com/office/drawing/2014/main" id="{9A88C06B-58BE-4118-A41B-6AEBDE8D1C6F}"/>
              </a:ext>
            </a:extLst>
          </p:cNvPr>
          <p:cNvGraphicFramePr>
            <a:graphicFrameLocks noGrp="1"/>
          </p:cNvGraphicFramePr>
          <p:nvPr>
            <p:extLst>
              <p:ext uri="{D42A27DB-BD31-4B8C-83A1-F6EECF244321}">
                <p14:modId xmlns:p14="http://schemas.microsoft.com/office/powerpoint/2010/main" val="4130262939"/>
              </p:ext>
            </p:extLst>
          </p:nvPr>
        </p:nvGraphicFramePr>
        <p:xfrm>
          <a:off x="2146571" y="67321"/>
          <a:ext cx="7898857" cy="6790679"/>
        </p:xfrm>
        <a:graphic>
          <a:graphicData uri="http://schemas.openxmlformats.org/drawingml/2006/table">
            <a:tbl>
              <a:tblPr firstRow="1" firstCol="1" bandRow="1">
                <a:tableStyleId>{5C22544A-7EE6-4342-B048-85BDC9FD1C3A}</a:tableStyleId>
              </a:tblPr>
              <a:tblGrid>
                <a:gridCol w="754550">
                  <a:extLst>
                    <a:ext uri="{9D8B030D-6E8A-4147-A177-3AD203B41FA5}">
                      <a16:colId xmlns:a16="http://schemas.microsoft.com/office/drawing/2014/main" val="3688005704"/>
                    </a:ext>
                  </a:extLst>
                </a:gridCol>
                <a:gridCol w="932641">
                  <a:extLst>
                    <a:ext uri="{9D8B030D-6E8A-4147-A177-3AD203B41FA5}">
                      <a16:colId xmlns:a16="http://schemas.microsoft.com/office/drawing/2014/main" val="2103412068"/>
                    </a:ext>
                  </a:extLst>
                </a:gridCol>
                <a:gridCol w="277446">
                  <a:extLst>
                    <a:ext uri="{9D8B030D-6E8A-4147-A177-3AD203B41FA5}">
                      <a16:colId xmlns:a16="http://schemas.microsoft.com/office/drawing/2014/main" val="1307771392"/>
                    </a:ext>
                  </a:extLst>
                </a:gridCol>
                <a:gridCol w="2198034">
                  <a:extLst>
                    <a:ext uri="{9D8B030D-6E8A-4147-A177-3AD203B41FA5}">
                      <a16:colId xmlns:a16="http://schemas.microsoft.com/office/drawing/2014/main" val="652747263"/>
                    </a:ext>
                  </a:extLst>
                </a:gridCol>
                <a:gridCol w="2892591">
                  <a:extLst>
                    <a:ext uri="{9D8B030D-6E8A-4147-A177-3AD203B41FA5}">
                      <a16:colId xmlns:a16="http://schemas.microsoft.com/office/drawing/2014/main" val="3960808879"/>
                    </a:ext>
                  </a:extLst>
                </a:gridCol>
                <a:gridCol w="843595">
                  <a:extLst>
                    <a:ext uri="{9D8B030D-6E8A-4147-A177-3AD203B41FA5}">
                      <a16:colId xmlns:a16="http://schemas.microsoft.com/office/drawing/2014/main" val="3988945544"/>
                    </a:ext>
                  </a:extLst>
                </a:gridCol>
              </a:tblGrid>
              <a:tr h="214184">
                <a:tc>
                  <a:txBody>
                    <a:bodyPr/>
                    <a:lstStyle/>
                    <a:p>
                      <a:pPr marL="0" marR="0" algn="ctr">
                        <a:spcBef>
                          <a:spcPts val="0"/>
                        </a:spcBef>
                        <a:spcAft>
                          <a:spcPts val="0"/>
                        </a:spcAft>
                      </a:pPr>
                      <a:r>
                        <a:rPr lang="en-US" sz="800" dirty="0">
                          <a:effectLst/>
                        </a:rPr>
                        <a:t>☐</a:t>
                      </a:r>
                      <a:endParaRPr lang="en-US" sz="700" dirty="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800">
                          <a:effectLst/>
                        </a:rPr>
                        <a:t>☐</a:t>
                      </a:r>
                      <a:endParaRPr lang="en-US" sz="7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800">
                          <a:effectLst/>
                        </a:rPr>
                        <a:t>☐</a:t>
                      </a:r>
                      <a:endParaRPr lang="en-US" sz="7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800">
                          <a:effectLst/>
                        </a:rPr>
                        <a:t>موارد سرویس</a:t>
                      </a:r>
                      <a:endParaRPr lang="en-US" sz="700">
                        <a:effectLst/>
                        <a:latin typeface="Times New Roman" panose="02020603050405020304" pitchFamily="18" charset="0"/>
                        <a:ea typeface="Times New Roman" panose="02020603050405020304" pitchFamily="18" charset="0"/>
                      </a:endParaRPr>
                    </a:p>
                  </a:txBody>
                  <a:tcPr marL="40964" marR="40964" marT="0" marB="0" anchor="ctr"/>
                </a:tc>
                <a:tc hMerge="1">
                  <a:txBody>
                    <a:bodyPr/>
                    <a:lstStyle/>
                    <a:p>
                      <a:endParaRPr lang="en-US"/>
                    </a:p>
                  </a:txBody>
                  <a:tcPr/>
                </a:tc>
                <a:tc>
                  <a:txBody>
                    <a:bodyPr/>
                    <a:lstStyle/>
                    <a:p>
                      <a:pPr marL="0" marR="0" algn="ctr">
                        <a:spcBef>
                          <a:spcPts val="0"/>
                        </a:spcBef>
                        <a:spcAft>
                          <a:spcPts val="0"/>
                        </a:spcAft>
                      </a:pPr>
                      <a:r>
                        <a:rPr lang="en-US" sz="700" dirty="0">
                          <a:effectLst/>
                        </a:rPr>
                        <a:t> </a:t>
                      </a:r>
                      <a:endParaRPr lang="en-US" sz="700" dirty="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3723356440"/>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dirty="0">
                          <a:effectLst/>
                          <a:cs typeface="B Nazanin" panose="00000400000000000000" pitchFamily="2" charset="-78"/>
                        </a:rPr>
                        <a:t>انجام </a:t>
                      </a:r>
                      <a:r>
                        <a:rPr lang="en-US" sz="1400" dirty="0">
                          <a:effectLst/>
                          <a:cs typeface="B Nazanin" panose="00000400000000000000" pitchFamily="2" charset="-78"/>
                        </a:rPr>
                        <a:t>Archive</a:t>
                      </a:r>
                      <a:r>
                        <a:rPr lang="fa-IR" sz="1400" dirty="0">
                          <a:effectLst/>
                          <a:cs typeface="B Nazanin" panose="00000400000000000000" pitchFamily="2" charset="-78"/>
                        </a:rPr>
                        <a:t> و </a:t>
                      </a:r>
                      <a:r>
                        <a:rPr lang="en-US" sz="1400" dirty="0">
                          <a:effectLst/>
                          <a:cs typeface="B Nazanin" panose="00000400000000000000" pitchFamily="2" charset="-78"/>
                        </a:rPr>
                        <a:t>backup</a:t>
                      </a:r>
                      <a:r>
                        <a:rPr lang="fa-IR" sz="1400" dirty="0">
                          <a:effectLst/>
                          <a:cs typeface="B Nazanin" panose="00000400000000000000" pitchFamily="2" charset="-78"/>
                        </a:rPr>
                        <a:t> گیری از سیستم</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nchor="ctr"/>
                </a:tc>
                <a:tc hMerge="1">
                  <a:txBody>
                    <a:bodyPr/>
                    <a:lstStyle/>
                    <a:p>
                      <a:endParaRPr lang="en-US"/>
                    </a:p>
                  </a:txBody>
                  <a:tcPr/>
                </a:tc>
                <a:tc>
                  <a:txBody>
                    <a:bodyPr/>
                    <a:lstStyle/>
                    <a:p>
                      <a:pPr marL="0" marR="0" algn="ctr" rtl="0">
                        <a:spcBef>
                          <a:spcPts val="0"/>
                        </a:spcBef>
                        <a:spcAft>
                          <a:spcPts val="0"/>
                        </a:spcAft>
                      </a:pPr>
                      <a:r>
                        <a:rPr lang="en-US" sz="700">
                          <a:effectLst/>
                        </a:rPr>
                        <a:t>1</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1320138848"/>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dirty="0">
                          <a:effectLst/>
                          <a:cs typeface="B Nazanin" panose="00000400000000000000" pitchFamily="2" charset="-78"/>
                        </a:rPr>
                        <a:t>انجام </a:t>
                      </a:r>
                      <a:r>
                        <a:rPr lang="en-US" sz="1400" dirty="0">
                          <a:effectLst/>
                          <a:cs typeface="B Nazanin" panose="00000400000000000000" pitchFamily="2" charset="-78"/>
                        </a:rPr>
                        <a:t>Daily QC</a:t>
                      </a:r>
                      <a:r>
                        <a:rPr lang="fa-IR" sz="1400" dirty="0">
                          <a:effectLst/>
                          <a:cs typeface="B Nazanin" panose="00000400000000000000" pitchFamily="2" charset="-78"/>
                        </a:rPr>
                        <a:t> اولیه و چک کردن </a:t>
                      </a:r>
                      <a:r>
                        <a:rPr lang="en-US" sz="1400" dirty="0">
                          <a:effectLst/>
                          <a:cs typeface="B Nazanin" panose="00000400000000000000" pitchFamily="2" charset="-78"/>
                        </a:rPr>
                        <a:t>Plot</a:t>
                      </a:r>
                      <a:r>
                        <a:rPr lang="fa-IR" sz="1400" dirty="0">
                          <a:effectLst/>
                          <a:cs typeface="B Nazanin" panose="00000400000000000000" pitchFamily="2" charset="-78"/>
                        </a:rPr>
                        <a:t> ها</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nchor="ctr"/>
                </a:tc>
                <a:tc hMerge="1">
                  <a:txBody>
                    <a:bodyPr/>
                    <a:lstStyle/>
                    <a:p>
                      <a:endParaRPr lang="en-US"/>
                    </a:p>
                  </a:txBody>
                  <a:tcPr/>
                </a:tc>
                <a:tc>
                  <a:txBody>
                    <a:bodyPr/>
                    <a:lstStyle/>
                    <a:p>
                      <a:pPr marL="0" marR="0" algn="ctr" rtl="0">
                        <a:spcBef>
                          <a:spcPts val="0"/>
                        </a:spcBef>
                        <a:spcAft>
                          <a:spcPts val="0"/>
                        </a:spcAft>
                      </a:pPr>
                      <a:r>
                        <a:rPr lang="en-US" sz="700">
                          <a:effectLst/>
                        </a:rPr>
                        <a:t>2</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1841324545"/>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dirty="0">
                          <a:effectLst/>
                          <a:cs typeface="B Nazanin" panose="00000400000000000000" pitchFamily="2" charset="-78"/>
                        </a:rPr>
                        <a:t>سرویس و گریس کاری ریل پشتی </a:t>
                      </a:r>
                      <a:r>
                        <a:rPr lang="en-US" sz="1400" dirty="0">
                          <a:effectLst/>
                          <a:cs typeface="B Nazanin" panose="00000400000000000000" pitchFamily="2" charset="-78"/>
                        </a:rPr>
                        <a:t>C-Arm </a:t>
                      </a:r>
                      <a:r>
                        <a:rPr lang="fa-IR" sz="1400" dirty="0">
                          <a:effectLst/>
                          <a:cs typeface="B Nazanin" panose="00000400000000000000" pitchFamily="2" charset="-78"/>
                        </a:rPr>
                        <a:t>–  محکم بودن پیچهای ریل</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nchor="ctr"/>
                </a:tc>
                <a:tc hMerge="1">
                  <a:txBody>
                    <a:bodyPr/>
                    <a:lstStyle/>
                    <a:p>
                      <a:endParaRPr lang="en-US"/>
                    </a:p>
                  </a:txBody>
                  <a:tcPr/>
                </a:tc>
                <a:tc>
                  <a:txBody>
                    <a:bodyPr/>
                    <a:lstStyle/>
                    <a:p>
                      <a:pPr marL="0" marR="0" algn="ctr" rtl="0">
                        <a:spcBef>
                          <a:spcPts val="0"/>
                        </a:spcBef>
                        <a:spcAft>
                          <a:spcPts val="0"/>
                        </a:spcAft>
                      </a:pPr>
                      <a:r>
                        <a:rPr lang="en-US" sz="700">
                          <a:effectLst/>
                        </a:rPr>
                        <a:t>3</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1323268437"/>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dirty="0">
                          <a:effectLst/>
                          <a:cs typeface="B Nazanin" panose="00000400000000000000" pitchFamily="2" charset="-78"/>
                        </a:rPr>
                        <a:t>سرویس غلطک و ریل جلوی </a:t>
                      </a:r>
                      <a:r>
                        <a:rPr lang="en-US" sz="1400" dirty="0">
                          <a:effectLst/>
                          <a:cs typeface="B Nazanin" panose="00000400000000000000" pitchFamily="2" charset="-78"/>
                        </a:rPr>
                        <a:t>C-Arm</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nchor="ctr"/>
                </a:tc>
                <a:tc hMerge="1">
                  <a:txBody>
                    <a:bodyPr/>
                    <a:lstStyle/>
                    <a:p>
                      <a:endParaRPr lang="en-US"/>
                    </a:p>
                  </a:txBody>
                  <a:tcPr/>
                </a:tc>
                <a:tc>
                  <a:txBody>
                    <a:bodyPr/>
                    <a:lstStyle/>
                    <a:p>
                      <a:pPr marL="0" marR="0" algn="ctr" rtl="0">
                        <a:spcBef>
                          <a:spcPts val="0"/>
                        </a:spcBef>
                        <a:spcAft>
                          <a:spcPts val="0"/>
                        </a:spcAft>
                      </a:pPr>
                      <a:r>
                        <a:rPr lang="en-US" sz="700">
                          <a:effectLst/>
                        </a:rPr>
                        <a:t>4</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988585399"/>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dirty="0">
                          <a:effectLst/>
                          <a:cs typeface="B Nazanin" panose="00000400000000000000" pitchFamily="2" charset="-78"/>
                        </a:rPr>
                        <a:t>سرویس و گریس کاری ریل بالای تخت ( طرف سر بیمار )</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nchor="ctr"/>
                </a:tc>
                <a:tc hMerge="1">
                  <a:txBody>
                    <a:bodyPr/>
                    <a:lstStyle/>
                    <a:p>
                      <a:endParaRPr lang="en-US"/>
                    </a:p>
                  </a:txBody>
                  <a:tcPr/>
                </a:tc>
                <a:tc>
                  <a:txBody>
                    <a:bodyPr/>
                    <a:lstStyle/>
                    <a:p>
                      <a:pPr marL="0" marR="0" algn="ctr" rtl="0">
                        <a:spcBef>
                          <a:spcPts val="0"/>
                        </a:spcBef>
                        <a:spcAft>
                          <a:spcPts val="0"/>
                        </a:spcAft>
                      </a:pPr>
                      <a:r>
                        <a:rPr lang="en-US" sz="700">
                          <a:effectLst/>
                        </a:rPr>
                        <a:t>5</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3266329685"/>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a:effectLst/>
                          <a:cs typeface="B Nazanin" panose="00000400000000000000" pitchFamily="2" charset="-78"/>
                        </a:rPr>
                        <a:t>بازدید و سرویس ریل و غلطک های پایین تخت</a:t>
                      </a:r>
                      <a:endParaRPr lang="en-US" sz="140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nchor="ctr"/>
                </a:tc>
                <a:tc hMerge="1">
                  <a:txBody>
                    <a:bodyPr/>
                    <a:lstStyle/>
                    <a:p>
                      <a:endParaRPr lang="en-US"/>
                    </a:p>
                  </a:txBody>
                  <a:tcPr/>
                </a:tc>
                <a:tc>
                  <a:txBody>
                    <a:bodyPr/>
                    <a:lstStyle/>
                    <a:p>
                      <a:pPr marL="0" marR="0" algn="ctr" rtl="0">
                        <a:spcBef>
                          <a:spcPts val="0"/>
                        </a:spcBef>
                        <a:spcAft>
                          <a:spcPts val="0"/>
                        </a:spcAft>
                      </a:pPr>
                      <a:r>
                        <a:rPr lang="en-US" sz="700">
                          <a:effectLst/>
                        </a:rPr>
                        <a:t>6</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2812371800"/>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dirty="0">
                          <a:effectLst/>
                          <a:cs typeface="B Nazanin" panose="00000400000000000000" pitchFamily="2" charset="-78"/>
                        </a:rPr>
                        <a:t>سرویس </a:t>
                      </a:r>
                      <a:r>
                        <a:rPr lang="en-US" sz="1400" dirty="0">
                          <a:effectLst/>
                          <a:cs typeface="B Nazanin" panose="00000400000000000000" pitchFamily="2" charset="-78"/>
                        </a:rPr>
                        <a:t>Fan</a:t>
                      </a:r>
                      <a:r>
                        <a:rPr lang="fa-IR" sz="1400" dirty="0">
                          <a:effectLst/>
                          <a:cs typeface="B Nazanin" panose="00000400000000000000" pitchFamily="2" charset="-78"/>
                        </a:rPr>
                        <a:t> های </a:t>
                      </a:r>
                      <a:r>
                        <a:rPr lang="en-US" sz="1400" dirty="0">
                          <a:effectLst/>
                          <a:cs typeface="B Nazanin" panose="00000400000000000000" pitchFamily="2" charset="-78"/>
                        </a:rPr>
                        <a:t>XRC </a:t>
                      </a:r>
                      <a:r>
                        <a:rPr lang="fa-IR" sz="1400" dirty="0">
                          <a:effectLst/>
                          <a:cs typeface="B Nazanin" panose="00000400000000000000" pitchFamily="2" charset="-78"/>
                        </a:rPr>
                        <a:t>و </a:t>
                      </a:r>
                      <a:r>
                        <a:rPr lang="en-US" sz="1400" dirty="0">
                          <a:effectLst/>
                          <a:cs typeface="B Nazanin" panose="00000400000000000000" pitchFamily="2" charset="-78"/>
                        </a:rPr>
                        <a:t>Power</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nchor="ctr"/>
                </a:tc>
                <a:tc hMerge="1">
                  <a:txBody>
                    <a:bodyPr/>
                    <a:lstStyle/>
                    <a:p>
                      <a:endParaRPr lang="en-US"/>
                    </a:p>
                  </a:txBody>
                  <a:tcPr/>
                </a:tc>
                <a:tc>
                  <a:txBody>
                    <a:bodyPr/>
                    <a:lstStyle/>
                    <a:p>
                      <a:pPr marL="0" marR="0" algn="ctr" rtl="0">
                        <a:spcBef>
                          <a:spcPts val="0"/>
                        </a:spcBef>
                        <a:spcAft>
                          <a:spcPts val="0"/>
                        </a:spcAft>
                      </a:pPr>
                      <a:r>
                        <a:rPr lang="en-US" sz="700">
                          <a:effectLst/>
                        </a:rPr>
                        <a:t>7</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1755550495"/>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dirty="0">
                          <a:effectLst/>
                          <a:cs typeface="B Nazanin" panose="00000400000000000000" pitchFamily="2" charset="-78"/>
                        </a:rPr>
                        <a:t>بازدید کشش تسمه های طولی و عرضی تخت و بازو </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nchor="ctr"/>
                </a:tc>
                <a:tc hMerge="1">
                  <a:txBody>
                    <a:bodyPr/>
                    <a:lstStyle/>
                    <a:p>
                      <a:endParaRPr lang="en-US"/>
                    </a:p>
                  </a:txBody>
                  <a:tcPr/>
                </a:tc>
                <a:tc>
                  <a:txBody>
                    <a:bodyPr/>
                    <a:lstStyle/>
                    <a:p>
                      <a:pPr marL="0" marR="0" algn="ctr" rtl="0">
                        <a:spcBef>
                          <a:spcPts val="0"/>
                        </a:spcBef>
                        <a:spcAft>
                          <a:spcPts val="0"/>
                        </a:spcAft>
                      </a:pPr>
                      <a:r>
                        <a:rPr lang="en-US" sz="700">
                          <a:effectLst/>
                        </a:rPr>
                        <a:t>8</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3029941031"/>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dirty="0">
                          <a:effectLst/>
                          <a:cs typeface="B Nazanin" panose="00000400000000000000" pitchFamily="2" charset="-78"/>
                        </a:rPr>
                        <a:t>تست کلیدهای پنل دستگاه و </a:t>
                      </a:r>
                      <a:r>
                        <a:rPr lang="en-US" sz="1400" dirty="0">
                          <a:effectLst/>
                          <a:cs typeface="B Nazanin" panose="00000400000000000000" pitchFamily="2" charset="-78"/>
                        </a:rPr>
                        <a:t>Emergency Stop </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tc>
                <a:tc hMerge="1">
                  <a:txBody>
                    <a:bodyPr/>
                    <a:lstStyle/>
                    <a:p>
                      <a:endParaRPr lang="en-US"/>
                    </a:p>
                  </a:txBody>
                  <a:tcPr/>
                </a:tc>
                <a:tc>
                  <a:txBody>
                    <a:bodyPr/>
                    <a:lstStyle/>
                    <a:p>
                      <a:pPr marL="0" marR="0" algn="ctr" rtl="0">
                        <a:spcBef>
                          <a:spcPts val="0"/>
                        </a:spcBef>
                        <a:spcAft>
                          <a:spcPts val="0"/>
                        </a:spcAft>
                      </a:pPr>
                      <a:r>
                        <a:rPr lang="en-US" sz="700">
                          <a:effectLst/>
                        </a:rPr>
                        <a:t>9</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3394926496"/>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dirty="0">
                          <a:effectLst/>
                          <a:cs typeface="B Nazanin" panose="00000400000000000000" pitchFamily="2" charset="-78"/>
                        </a:rPr>
                        <a:t>تست و تنظیم مکان لیزر بازو ( در صورت نیاز )</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tc>
                <a:tc hMerge="1">
                  <a:txBody>
                    <a:bodyPr/>
                    <a:lstStyle/>
                    <a:p>
                      <a:endParaRPr lang="en-US"/>
                    </a:p>
                  </a:txBody>
                  <a:tcPr/>
                </a:tc>
                <a:tc>
                  <a:txBody>
                    <a:bodyPr/>
                    <a:lstStyle/>
                    <a:p>
                      <a:pPr marL="0" marR="0" algn="ctr" rtl="0">
                        <a:spcBef>
                          <a:spcPts val="0"/>
                        </a:spcBef>
                        <a:spcAft>
                          <a:spcPts val="0"/>
                        </a:spcAft>
                      </a:pPr>
                      <a:r>
                        <a:rPr lang="en-US" sz="700">
                          <a:effectLst/>
                        </a:rPr>
                        <a:t>10</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4205752851"/>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dirty="0">
                          <a:effectLst/>
                          <a:cs typeface="B Nazanin" panose="00000400000000000000" pitchFamily="2" charset="-78"/>
                        </a:rPr>
                        <a:t>سرویس مجموعه </a:t>
                      </a:r>
                      <a:r>
                        <a:rPr lang="en-US" sz="1400" dirty="0">
                          <a:effectLst/>
                          <a:cs typeface="B Nazanin" panose="00000400000000000000" pitchFamily="2" charset="-78"/>
                        </a:rPr>
                        <a:t>Drum Assembly</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tc>
                <a:tc hMerge="1">
                  <a:txBody>
                    <a:bodyPr/>
                    <a:lstStyle/>
                    <a:p>
                      <a:endParaRPr lang="en-US"/>
                    </a:p>
                  </a:txBody>
                  <a:tcPr/>
                </a:tc>
                <a:tc>
                  <a:txBody>
                    <a:bodyPr/>
                    <a:lstStyle/>
                    <a:p>
                      <a:pPr marL="0" marR="0" algn="ctr" rtl="0">
                        <a:spcBef>
                          <a:spcPts val="0"/>
                        </a:spcBef>
                        <a:spcAft>
                          <a:spcPts val="0"/>
                        </a:spcAft>
                      </a:pPr>
                      <a:r>
                        <a:rPr lang="en-US" sz="700">
                          <a:effectLst/>
                        </a:rPr>
                        <a:t>11</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3484078087"/>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dirty="0">
                          <a:effectLst/>
                          <a:cs typeface="B Nazanin" panose="00000400000000000000" pitchFamily="2" charset="-78"/>
                        </a:rPr>
                        <a:t>بازدید کشش تسمه های درام ( در صورت نیاز تنظیم یا تعویض ) </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tc>
                <a:tc hMerge="1">
                  <a:txBody>
                    <a:bodyPr/>
                    <a:lstStyle/>
                    <a:p>
                      <a:endParaRPr lang="en-US"/>
                    </a:p>
                  </a:txBody>
                  <a:tcPr/>
                </a:tc>
                <a:tc>
                  <a:txBody>
                    <a:bodyPr/>
                    <a:lstStyle/>
                    <a:p>
                      <a:pPr marL="0" marR="0" algn="ctr" rtl="0">
                        <a:spcBef>
                          <a:spcPts val="0"/>
                        </a:spcBef>
                        <a:spcAft>
                          <a:spcPts val="0"/>
                        </a:spcAft>
                      </a:pPr>
                      <a:r>
                        <a:rPr lang="en-US" sz="700">
                          <a:effectLst/>
                        </a:rPr>
                        <a:t>12</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1920761322"/>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dirty="0">
                          <a:effectLst/>
                          <a:cs typeface="B Nazanin" panose="00000400000000000000" pitchFamily="2" charset="-78"/>
                        </a:rPr>
                        <a:t>بازدید بلبرینگ های درام ( در صورت نیاز روغنکاری یا تعویض ) </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tc>
                <a:tc hMerge="1">
                  <a:txBody>
                    <a:bodyPr/>
                    <a:lstStyle/>
                    <a:p>
                      <a:endParaRPr lang="en-US"/>
                    </a:p>
                  </a:txBody>
                  <a:tcPr/>
                </a:tc>
                <a:tc>
                  <a:txBody>
                    <a:bodyPr/>
                    <a:lstStyle/>
                    <a:p>
                      <a:pPr marL="0" marR="0" algn="ctr" rtl="0">
                        <a:spcBef>
                          <a:spcPts val="0"/>
                        </a:spcBef>
                        <a:spcAft>
                          <a:spcPts val="0"/>
                        </a:spcAft>
                      </a:pPr>
                      <a:r>
                        <a:rPr lang="en-US" sz="700">
                          <a:effectLst/>
                        </a:rPr>
                        <a:t>13</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2571773714"/>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dirty="0">
                          <a:effectLst/>
                          <a:cs typeface="B Nazanin" panose="00000400000000000000" pitchFamily="2" charset="-78"/>
                        </a:rPr>
                        <a:t>سرویس سنسورهای اپتیکی چرخش </a:t>
                      </a:r>
                      <a:r>
                        <a:rPr lang="en-US" sz="1400" dirty="0">
                          <a:effectLst/>
                          <a:cs typeface="B Nazanin" panose="00000400000000000000" pitchFamily="2" charset="-78"/>
                        </a:rPr>
                        <a:t>Drum </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tc>
                <a:tc hMerge="1">
                  <a:txBody>
                    <a:bodyPr/>
                    <a:lstStyle/>
                    <a:p>
                      <a:endParaRPr lang="en-US"/>
                    </a:p>
                  </a:txBody>
                  <a:tcPr/>
                </a:tc>
                <a:tc>
                  <a:txBody>
                    <a:bodyPr/>
                    <a:lstStyle/>
                    <a:p>
                      <a:pPr marL="0" marR="0" algn="ctr" rtl="0">
                        <a:spcBef>
                          <a:spcPts val="0"/>
                        </a:spcBef>
                        <a:spcAft>
                          <a:spcPts val="0"/>
                        </a:spcAft>
                      </a:pPr>
                      <a:r>
                        <a:rPr lang="en-US" sz="700">
                          <a:effectLst/>
                        </a:rPr>
                        <a:t>14</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3803851924"/>
                  </a:ext>
                </a:extLst>
              </a:tr>
              <a:tr h="358575">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dirty="0">
                          <a:effectLst/>
                          <a:cs typeface="B Nazanin" panose="00000400000000000000" pitchFamily="2" charset="-78"/>
                        </a:rPr>
                        <a:t>بازدید و سرویس قطعات داخلی کامپیوتر مخصوصاً </a:t>
                      </a:r>
                      <a:r>
                        <a:rPr lang="en-US" sz="1400" dirty="0">
                          <a:effectLst/>
                          <a:cs typeface="B Nazanin" panose="00000400000000000000" pitchFamily="2" charset="-78"/>
                        </a:rPr>
                        <a:t>Com Con</a:t>
                      </a:r>
                      <a:r>
                        <a:rPr lang="fa-IR" sz="1400" dirty="0">
                          <a:effectLst/>
                          <a:cs typeface="B Nazanin" panose="00000400000000000000" pitchFamily="2" charset="-78"/>
                        </a:rPr>
                        <a:t> ، </a:t>
                      </a:r>
                      <a:r>
                        <a:rPr lang="en-US" sz="1400" dirty="0">
                          <a:effectLst/>
                          <a:cs typeface="B Nazanin" panose="00000400000000000000" pitchFamily="2" charset="-78"/>
                        </a:rPr>
                        <a:t>VGA</a:t>
                      </a:r>
                      <a:r>
                        <a:rPr lang="fa-IR" sz="1400" dirty="0">
                          <a:effectLst/>
                          <a:cs typeface="B Nazanin" panose="00000400000000000000" pitchFamily="2" charset="-78"/>
                        </a:rPr>
                        <a:t> ، </a:t>
                      </a:r>
                      <a:r>
                        <a:rPr lang="en-US" sz="1400" dirty="0">
                          <a:effectLst/>
                          <a:cs typeface="B Nazanin" panose="00000400000000000000" pitchFamily="2" charset="-78"/>
                        </a:rPr>
                        <a:t>RAM</a:t>
                      </a:r>
                      <a:r>
                        <a:rPr lang="fa-IR" sz="1400" dirty="0">
                          <a:effectLst/>
                          <a:cs typeface="B Nazanin" panose="00000400000000000000" pitchFamily="2" charset="-78"/>
                        </a:rPr>
                        <a:t> و فن </a:t>
                      </a:r>
                      <a:r>
                        <a:rPr lang="en-US" sz="1400" dirty="0">
                          <a:effectLst/>
                          <a:cs typeface="B Nazanin" panose="00000400000000000000" pitchFamily="2" charset="-78"/>
                        </a:rPr>
                        <a:t> </a:t>
                      </a:r>
                      <a:r>
                        <a:rPr lang="en-US" sz="1400" dirty="0" err="1">
                          <a:effectLst/>
                          <a:cs typeface="B Nazanin" panose="00000400000000000000" pitchFamily="2" charset="-78"/>
                        </a:rPr>
                        <a:t>Cpu</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tc>
                <a:tc hMerge="1">
                  <a:txBody>
                    <a:bodyPr/>
                    <a:lstStyle/>
                    <a:p>
                      <a:endParaRPr lang="en-US"/>
                    </a:p>
                  </a:txBody>
                  <a:tcPr/>
                </a:tc>
                <a:tc>
                  <a:txBody>
                    <a:bodyPr/>
                    <a:lstStyle/>
                    <a:p>
                      <a:pPr marL="0" marR="0" algn="ctr" rtl="0">
                        <a:spcBef>
                          <a:spcPts val="0"/>
                        </a:spcBef>
                        <a:spcAft>
                          <a:spcPts val="0"/>
                        </a:spcAft>
                      </a:pPr>
                      <a:r>
                        <a:rPr lang="en-US" sz="700">
                          <a:effectLst/>
                        </a:rPr>
                        <a:t>16</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3223279914"/>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dirty="0">
                          <a:effectLst/>
                          <a:cs typeface="B Nazanin" panose="00000400000000000000" pitchFamily="2" charset="-78"/>
                        </a:rPr>
                        <a:t> انجام </a:t>
                      </a:r>
                      <a:r>
                        <a:rPr lang="en-US" sz="1400" dirty="0">
                          <a:effectLst/>
                          <a:cs typeface="B Nazanin" panose="00000400000000000000" pitchFamily="2" charset="-78"/>
                        </a:rPr>
                        <a:t>Defragment , Clean up</a:t>
                      </a:r>
                      <a:r>
                        <a:rPr lang="fa-IR" sz="1400" dirty="0">
                          <a:effectLst/>
                          <a:cs typeface="B Nazanin" panose="00000400000000000000" pitchFamily="2" charset="-78"/>
                        </a:rPr>
                        <a:t> ویندوز </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tc>
                <a:tc hMerge="1">
                  <a:txBody>
                    <a:bodyPr/>
                    <a:lstStyle/>
                    <a:p>
                      <a:endParaRPr lang="en-US"/>
                    </a:p>
                  </a:txBody>
                  <a:tcPr/>
                </a:tc>
                <a:tc>
                  <a:txBody>
                    <a:bodyPr/>
                    <a:lstStyle/>
                    <a:p>
                      <a:pPr marL="0" marR="0" algn="ctr" rtl="0">
                        <a:spcBef>
                          <a:spcPts val="0"/>
                        </a:spcBef>
                        <a:spcAft>
                          <a:spcPts val="0"/>
                        </a:spcAft>
                      </a:pPr>
                      <a:r>
                        <a:rPr lang="en-US" sz="700">
                          <a:effectLst/>
                        </a:rPr>
                        <a:t>17</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4101360536"/>
                  </a:ext>
                </a:extLst>
              </a:tr>
              <a:tr h="214184">
                <a:tc gridSpan="5">
                  <a:txBody>
                    <a:bodyPr/>
                    <a:lstStyle/>
                    <a:p>
                      <a:pPr marL="0" marR="0" algn="r" rtl="1">
                        <a:spcBef>
                          <a:spcPts val="0"/>
                        </a:spcBef>
                        <a:spcAft>
                          <a:spcPts val="0"/>
                        </a:spcAft>
                      </a:pPr>
                      <a:r>
                        <a:rPr lang="fa-IR" sz="1600" dirty="0">
                          <a:effectLst/>
                          <a:cs typeface="B Nazanin" panose="00000400000000000000" pitchFamily="2" charset="-78"/>
                        </a:rPr>
                        <a:t>موارد کالیبراسیون دستگاه</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700">
                          <a:effectLst/>
                        </a:rPr>
                        <a:t> </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404922646"/>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0" marR="0" algn="r" rtl="1">
                        <a:spcBef>
                          <a:spcPts val="0"/>
                        </a:spcBef>
                        <a:spcAft>
                          <a:spcPts val="0"/>
                        </a:spcAft>
                      </a:pPr>
                      <a:r>
                        <a:rPr lang="fa-IR" sz="1400" dirty="0">
                          <a:effectLst/>
                          <a:cs typeface="B Nazanin" panose="00000400000000000000" pitchFamily="2" charset="-78"/>
                        </a:rPr>
                        <a:t> تنظیم </a:t>
                      </a:r>
                      <a:r>
                        <a:rPr lang="en-US" sz="1400" dirty="0">
                          <a:effectLst/>
                          <a:cs typeface="B Nazanin" panose="00000400000000000000" pitchFamily="2" charset="-78"/>
                        </a:rPr>
                        <a:t>Beam Alignment </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nchor="ctr"/>
                </a:tc>
                <a:tc hMerge="1">
                  <a:txBody>
                    <a:bodyPr/>
                    <a:lstStyle/>
                    <a:p>
                      <a:endParaRPr lang="en-US"/>
                    </a:p>
                  </a:txBody>
                  <a:tcPr/>
                </a:tc>
                <a:tc>
                  <a:txBody>
                    <a:bodyPr/>
                    <a:lstStyle/>
                    <a:p>
                      <a:pPr marL="0" marR="0" algn="ctr" rtl="0">
                        <a:spcBef>
                          <a:spcPts val="0"/>
                        </a:spcBef>
                        <a:spcAft>
                          <a:spcPts val="0"/>
                        </a:spcAft>
                      </a:pPr>
                      <a:r>
                        <a:rPr lang="en-US" sz="700">
                          <a:effectLst/>
                        </a:rPr>
                        <a:t>18</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1565057979"/>
                  </a:ext>
                </a:extLst>
              </a:tr>
              <a:tr h="358575">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l" rtl="1">
                        <a:spcBef>
                          <a:spcPts val="0"/>
                        </a:spcBef>
                        <a:spcAft>
                          <a:spcPts val="0"/>
                        </a:spcAft>
                      </a:pPr>
                      <a:r>
                        <a:rPr lang="en-US" sz="1400">
                          <a:effectLst/>
                        </a:rPr>
                        <a:t>Average Voltage= ….</a:t>
                      </a:r>
                      <a:endParaRPr lang="en-US" sz="1400">
                        <a:effectLst/>
                        <a:latin typeface="Times New Roman" panose="02020603050405020304" pitchFamily="18" charset="0"/>
                        <a:ea typeface="Times New Roman" panose="02020603050405020304" pitchFamily="18" charset="0"/>
                      </a:endParaRPr>
                    </a:p>
                  </a:txBody>
                  <a:tcPr marL="40964" marR="40964" marT="0" marB="0"/>
                </a:tc>
                <a:tc>
                  <a:txBody>
                    <a:bodyPr/>
                    <a:lstStyle/>
                    <a:p>
                      <a:pPr marL="0" marR="0" algn="r" rtl="1">
                        <a:spcBef>
                          <a:spcPts val="0"/>
                        </a:spcBef>
                        <a:spcAft>
                          <a:spcPts val="0"/>
                        </a:spcAft>
                      </a:pPr>
                      <a:r>
                        <a:rPr lang="fa-IR" sz="1400" dirty="0">
                          <a:effectLst/>
                          <a:cs typeface="B Nazanin" panose="00000400000000000000" pitchFamily="2" charset="-78"/>
                        </a:rPr>
                        <a:t>اجرای برنامه دستگاه در سرویس مد و دیدن </a:t>
                      </a:r>
                      <a:r>
                        <a:rPr lang="en-US" sz="1400" dirty="0">
                          <a:effectLst/>
                          <a:cs typeface="B Nazanin" panose="00000400000000000000" pitchFamily="2" charset="-78"/>
                        </a:rPr>
                        <a:t>X-Ray Level</a:t>
                      </a:r>
                      <a:r>
                        <a:rPr lang="fa-IR" sz="1400" dirty="0">
                          <a:effectLst/>
                          <a:cs typeface="B Nazanin" panose="00000400000000000000" pitchFamily="2" charset="-78"/>
                        </a:rPr>
                        <a:t> در </a:t>
                      </a:r>
                      <a:r>
                        <a:rPr lang="en-US" sz="1400" dirty="0">
                          <a:effectLst/>
                          <a:cs typeface="B Nazanin" panose="00000400000000000000" pitchFamily="2" charset="-78"/>
                        </a:rPr>
                        <a:t>X-Ray Survey</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tc>
                <a:tc>
                  <a:txBody>
                    <a:bodyPr/>
                    <a:lstStyle/>
                    <a:p>
                      <a:pPr marL="0" marR="0" algn="ctr">
                        <a:spcBef>
                          <a:spcPts val="0"/>
                        </a:spcBef>
                        <a:spcAft>
                          <a:spcPts val="0"/>
                        </a:spcAft>
                      </a:pPr>
                      <a:r>
                        <a:rPr lang="en-US" sz="700">
                          <a:effectLst/>
                        </a:rPr>
                        <a:t>19</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4060380234"/>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228600" marR="0" indent="-228600" algn="r">
                        <a:spcBef>
                          <a:spcPts val="0"/>
                        </a:spcBef>
                        <a:spcAft>
                          <a:spcPts val="0"/>
                        </a:spcAft>
                      </a:pPr>
                      <a:r>
                        <a:rPr lang="fa-IR" sz="1400" dirty="0">
                          <a:effectLst/>
                          <a:cs typeface="B Nazanin" panose="00000400000000000000" pitchFamily="2" charset="-78"/>
                        </a:rPr>
                        <a:t>در صورت پایین بودن سطح اشعه بازدید </a:t>
                      </a:r>
                      <a:r>
                        <a:rPr lang="fa-IR" sz="1400" dirty="0" err="1">
                          <a:effectLst/>
                          <a:cs typeface="B Nazanin" panose="00000400000000000000" pitchFamily="2" charset="-78"/>
                        </a:rPr>
                        <a:t>لگزان</a:t>
                      </a:r>
                      <a:r>
                        <a:rPr lang="fa-IR" sz="1400" dirty="0">
                          <a:effectLst/>
                          <a:cs typeface="B Nazanin" panose="00000400000000000000" pitchFamily="2" charset="-78"/>
                        </a:rPr>
                        <a:t> برای نشتی احتمالی روغن</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nchor="ctr"/>
                </a:tc>
                <a:tc hMerge="1">
                  <a:txBody>
                    <a:bodyPr/>
                    <a:lstStyle/>
                    <a:p>
                      <a:endParaRPr lang="en-US"/>
                    </a:p>
                  </a:txBody>
                  <a:tcPr/>
                </a:tc>
                <a:tc>
                  <a:txBody>
                    <a:bodyPr/>
                    <a:lstStyle/>
                    <a:p>
                      <a:pPr marL="0" marR="0" algn="ctr" rtl="0">
                        <a:spcBef>
                          <a:spcPts val="0"/>
                        </a:spcBef>
                        <a:spcAft>
                          <a:spcPts val="0"/>
                        </a:spcAft>
                      </a:pPr>
                      <a:r>
                        <a:rPr lang="en-US" sz="700">
                          <a:effectLst/>
                        </a:rPr>
                        <a:t>20</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244697077"/>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228600" marR="0" indent="-228600" algn="r" rtl="1">
                        <a:spcBef>
                          <a:spcPts val="0"/>
                        </a:spcBef>
                        <a:spcAft>
                          <a:spcPts val="0"/>
                        </a:spcAft>
                      </a:pPr>
                      <a:r>
                        <a:rPr lang="fa-IR" sz="1400" dirty="0">
                          <a:effectLst/>
                          <a:cs typeface="B Nazanin" panose="00000400000000000000" pitchFamily="2" charset="-78"/>
                        </a:rPr>
                        <a:t>کالیبره کردن </a:t>
                      </a:r>
                      <a:r>
                        <a:rPr lang="fa-IR" sz="1400" dirty="0" err="1">
                          <a:effectLst/>
                          <a:cs typeface="B Nazanin" panose="00000400000000000000" pitchFamily="2" charset="-78"/>
                        </a:rPr>
                        <a:t>انکودرهای</a:t>
                      </a:r>
                      <a:r>
                        <a:rPr lang="fa-IR" sz="1400" dirty="0">
                          <a:effectLst/>
                          <a:cs typeface="B Nazanin" panose="00000400000000000000" pitchFamily="2" charset="-78"/>
                        </a:rPr>
                        <a:t> </a:t>
                      </a:r>
                      <a:r>
                        <a:rPr lang="en-US" sz="1400" dirty="0">
                          <a:effectLst/>
                          <a:cs typeface="B Nazanin" panose="00000400000000000000" pitchFamily="2" charset="-78"/>
                        </a:rPr>
                        <a:t>Ay Ty Tx</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nchor="ctr"/>
                </a:tc>
                <a:tc hMerge="1">
                  <a:txBody>
                    <a:bodyPr/>
                    <a:lstStyle/>
                    <a:p>
                      <a:endParaRPr lang="en-US"/>
                    </a:p>
                  </a:txBody>
                  <a:tcPr/>
                </a:tc>
                <a:tc>
                  <a:txBody>
                    <a:bodyPr/>
                    <a:lstStyle/>
                    <a:p>
                      <a:pPr marL="0" marR="0" algn="ctr">
                        <a:spcBef>
                          <a:spcPts val="0"/>
                        </a:spcBef>
                        <a:spcAft>
                          <a:spcPts val="0"/>
                        </a:spcAft>
                      </a:pPr>
                      <a:r>
                        <a:rPr lang="en-US" sz="700">
                          <a:effectLst/>
                        </a:rPr>
                        <a:t>21</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2125862443"/>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228600" marR="0" indent="-228600" algn="r" rtl="1">
                        <a:spcBef>
                          <a:spcPts val="0"/>
                        </a:spcBef>
                        <a:spcAft>
                          <a:spcPts val="0"/>
                        </a:spcAft>
                      </a:pPr>
                      <a:r>
                        <a:rPr lang="fa-IR" sz="1400" dirty="0">
                          <a:effectLst/>
                          <a:cs typeface="B Nazanin" panose="00000400000000000000" pitchFamily="2" charset="-78"/>
                        </a:rPr>
                        <a:t>کالیبراسیون  </a:t>
                      </a:r>
                      <a:r>
                        <a:rPr lang="en-US" sz="1400" dirty="0">
                          <a:effectLst/>
                          <a:cs typeface="B Nazanin" panose="00000400000000000000" pitchFamily="2" charset="-78"/>
                        </a:rPr>
                        <a:t>Aperture</a:t>
                      </a:r>
                      <a:r>
                        <a:rPr lang="fa-IR" sz="1400" dirty="0">
                          <a:effectLst/>
                          <a:cs typeface="B Nazanin" panose="00000400000000000000" pitchFamily="2" charset="-78"/>
                        </a:rPr>
                        <a:t> در دستگاه های </a:t>
                      </a:r>
                      <a:r>
                        <a:rPr lang="en-US" sz="1400" dirty="0">
                          <a:effectLst/>
                          <a:cs typeface="B Nazanin" panose="00000400000000000000" pitchFamily="2" charset="-78"/>
                        </a:rPr>
                        <a:t>W</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nchor="ctr"/>
                </a:tc>
                <a:tc hMerge="1">
                  <a:txBody>
                    <a:bodyPr/>
                    <a:lstStyle/>
                    <a:p>
                      <a:endParaRPr lang="en-US"/>
                    </a:p>
                  </a:txBody>
                  <a:tcPr/>
                </a:tc>
                <a:tc>
                  <a:txBody>
                    <a:bodyPr/>
                    <a:lstStyle/>
                    <a:p>
                      <a:pPr marL="0" marR="0" algn="ctr">
                        <a:spcBef>
                          <a:spcPts val="0"/>
                        </a:spcBef>
                        <a:spcAft>
                          <a:spcPts val="0"/>
                        </a:spcAft>
                      </a:pPr>
                      <a:r>
                        <a:rPr lang="en-US" sz="700">
                          <a:effectLst/>
                        </a:rPr>
                        <a:t>22</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1871421365"/>
                  </a:ext>
                </a:extLst>
              </a:tr>
              <a:tr h="358575">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228600" marR="0" indent="-228600" algn="r" rtl="1">
                        <a:spcBef>
                          <a:spcPts val="0"/>
                        </a:spcBef>
                        <a:spcAft>
                          <a:spcPts val="0"/>
                        </a:spcAft>
                      </a:pPr>
                      <a:r>
                        <a:rPr lang="fa-IR" sz="1400" dirty="0">
                          <a:effectLst/>
                          <a:cs typeface="B Nazanin" panose="00000400000000000000" pitchFamily="2" charset="-78"/>
                        </a:rPr>
                        <a:t>انجام </a:t>
                      </a:r>
                      <a:r>
                        <a:rPr lang="en-US" sz="1400" dirty="0">
                          <a:effectLst/>
                          <a:cs typeface="B Nazanin" panose="00000400000000000000" pitchFamily="2" charset="-78"/>
                        </a:rPr>
                        <a:t>Daily QC</a:t>
                      </a:r>
                      <a:r>
                        <a:rPr lang="fa-IR" sz="1400" dirty="0">
                          <a:effectLst/>
                          <a:cs typeface="B Nazanin" panose="00000400000000000000" pitchFamily="2" charset="-78"/>
                        </a:rPr>
                        <a:t> توسط فانتوم (در صورت خارج از رنج بودن </a:t>
                      </a:r>
                      <a:r>
                        <a:rPr lang="en-US" sz="1400" dirty="0">
                          <a:effectLst/>
                          <a:cs typeface="B Nazanin" panose="00000400000000000000" pitchFamily="2" charset="-78"/>
                        </a:rPr>
                        <a:t>Plot</a:t>
                      </a:r>
                      <a:r>
                        <a:rPr lang="fa-IR" sz="1400" dirty="0">
                          <a:effectLst/>
                          <a:cs typeface="B Nazanin" panose="00000400000000000000" pitchFamily="2" charset="-78"/>
                        </a:rPr>
                        <a:t> انجام کالیبراسیون </a:t>
                      </a:r>
                      <a:r>
                        <a:rPr lang="en-US" sz="1400" dirty="0">
                          <a:effectLst/>
                          <a:cs typeface="B Nazanin" panose="00000400000000000000" pitchFamily="2" charset="-78"/>
                        </a:rPr>
                        <a:t>BMD BMC Area</a:t>
                      </a:r>
                      <a:r>
                        <a:rPr lang="fa-IR" sz="1400" dirty="0">
                          <a:effectLst/>
                          <a:cs typeface="B Nazanin" panose="00000400000000000000" pitchFamily="2" charset="-78"/>
                        </a:rPr>
                        <a:t>)</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tc>
                <a:tc hMerge="1">
                  <a:txBody>
                    <a:bodyPr/>
                    <a:lstStyle/>
                    <a:p>
                      <a:endParaRPr lang="en-US"/>
                    </a:p>
                  </a:txBody>
                  <a:tcPr/>
                </a:tc>
                <a:tc>
                  <a:txBody>
                    <a:bodyPr/>
                    <a:lstStyle/>
                    <a:p>
                      <a:pPr marL="0" marR="0" algn="ctr">
                        <a:spcBef>
                          <a:spcPts val="0"/>
                        </a:spcBef>
                        <a:spcAft>
                          <a:spcPts val="0"/>
                        </a:spcAft>
                      </a:pPr>
                      <a:r>
                        <a:rPr lang="en-US" sz="700">
                          <a:effectLst/>
                        </a:rPr>
                        <a:t>23</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511940172"/>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228600" marR="0" indent="-228600" algn="r" rtl="1">
                        <a:spcBef>
                          <a:spcPts val="0"/>
                        </a:spcBef>
                        <a:spcAft>
                          <a:spcPts val="0"/>
                        </a:spcAft>
                      </a:pPr>
                      <a:r>
                        <a:rPr lang="fa-IR" sz="1400" dirty="0">
                          <a:effectLst/>
                          <a:cs typeface="B Nazanin" panose="00000400000000000000" pitchFamily="2" charset="-78"/>
                        </a:rPr>
                        <a:t>انجام کالیبراسیون </a:t>
                      </a:r>
                      <a:r>
                        <a:rPr lang="en-US" sz="1400" dirty="0">
                          <a:effectLst/>
                          <a:cs typeface="B Nazanin" panose="00000400000000000000" pitchFamily="2" charset="-78"/>
                        </a:rPr>
                        <a:t>Whole Body </a:t>
                      </a:r>
                      <a:r>
                        <a:rPr lang="fa-IR" sz="1400" dirty="0">
                          <a:effectLst/>
                          <a:cs typeface="B Nazanin" panose="00000400000000000000" pitchFamily="2" charset="-78"/>
                        </a:rPr>
                        <a:t> و چک کردن پارامترهای </a:t>
                      </a:r>
                      <a:r>
                        <a:rPr lang="en-US" sz="1400" dirty="0">
                          <a:effectLst/>
                          <a:cs typeface="B Nazanin" panose="00000400000000000000" pitchFamily="2" charset="-78"/>
                        </a:rPr>
                        <a:t>Hi Air</a:t>
                      </a:r>
                      <a:r>
                        <a:rPr lang="fa-IR" sz="1400" dirty="0">
                          <a:effectLst/>
                          <a:cs typeface="B Nazanin" panose="00000400000000000000" pitchFamily="2" charset="-78"/>
                        </a:rPr>
                        <a:t> و </a:t>
                      </a:r>
                      <a:r>
                        <a:rPr lang="en-US" sz="1400" dirty="0">
                          <a:effectLst/>
                          <a:cs typeface="B Nazanin" panose="00000400000000000000" pitchFamily="2" charset="-78"/>
                        </a:rPr>
                        <a:t>Low Air</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tc>
                <a:tc hMerge="1">
                  <a:txBody>
                    <a:bodyPr/>
                    <a:lstStyle/>
                    <a:p>
                      <a:endParaRPr lang="en-US"/>
                    </a:p>
                  </a:txBody>
                  <a:tcPr/>
                </a:tc>
                <a:tc>
                  <a:txBody>
                    <a:bodyPr/>
                    <a:lstStyle/>
                    <a:p>
                      <a:pPr marL="0" marR="0" algn="ctr">
                        <a:spcBef>
                          <a:spcPts val="0"/>
                        </a:spcBef>
                        <a:spcAft>
                          <a:spcPts val="0"/>
                        </a:spcAft>
                      </a:pPr>
                      <a:r>
                        <a:rPr lang="en-US" sz="700">
                          <a:effectLst/>
                        </a:rPr>
                        <a:t>24</a:t>
                      </a:r>
                      <a:endParaRPr lang="en-US" sz="70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1214884493"/>
                  </a:ext>
                </a:extLst>
              </a:tr>
              <a:tr h="214184">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a:txBody>
                    <a:bodyPr/>
                    <a:lstStyle/>
                    <a:p>
                      <a:pPr marL="0" marR="0" algn="ctr">
                        <a:spcBef>
                          <a:spcPts val="0"/>
                        </a:spcBef>
                        <a:spcAft>
                          <a:spcPts val="0"/>
                        </a:spcAft>
                      </a:pPr>
                      <a:r>
                        <a:rPr lang="en-US" sz="1600">
                          <a:effectLst/>
                        </a:rPr>
                        <a:t>☐</a:t>
                      </a:r>
                      <a:endParaRPr lang="en-US" sz="1400">
                        <a:effectLst/>
                        <a:latin typeface="Times New Roman" panose="02020603050405020304" pitchFamily="18" charset="0"/>
                        <a:ea typeface="Times New Roman" panose="02020603050405020304" pitchFamily="18" charset="0"/>
                      </a:endParaRPr>
                    </a:p>
                  </a:txBody>
                  <a:tcPr marL="40964" marR="40964" marT="0" marB="0" anchor="ctr"/>
                </a:tc>
                <a:tc gridSpan="2">
                  <a:txBody>
                    <a:bodyPr/>
                    <a:lstStyle/>
                    <a:p>
                      <a:pPr marL="228600" marR="0" indent="-228600" algn="r" rtl="1">
                        <a:spcBef>
                          <a:spcPts val="0"/>
                        </a:spcBef>
                        <a:spcAft>
                          <a:spcPts val="0"/>
                        </a:spcAft>
                      </a:pPr>
                      <a:r>
                        <a:rPr lang="fa-IR" sz="1400" dirty="0">
                          <a:effectLst/>
                          <a:cs typeface="B Nazanin" panose="00000400000000000000" pitchFamily="2" charset="-78"/>
                        </a:rPr>
                        <a:t>اسکن فانتوم به عنوان یک بیمار</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0964" marR="40964" marT="0" marB="0"/>
                </a:tc>
                <a:tc hMerge="1">
                  <a:txBody>
                    <a:bodyPr/>
                    <a:lstStyle/>
                    <a:p>
                      <a:endParaRPr lang="en-US"/>
                    </a:p>
                  </a:txBody>
                  <a:tcPr/>
                </a:tc>
                <a:tc>
                  <a:txBody>
                    <a:bodyPr/>
                    <a:lstStyle/>
                    <a:p>
                      <a:pPr marL="0" marR="0" algn="ctr" rtl="0">
                        <a:spcBef>
                          <a:spcPts val="0"/>
                        </a:spcBef>
                        <a:spcAft>
                          <a:spcPts val="0"/>
                        </a:spcAft>
                      </a:pPr>
                      <a:r>
                        <a:rPr lang="en-US" sz="700" dirty="0">
                          <a:effectLst/>
                        </a:rPr>
                        <a:t>25</a:t>
                      </a:r>
                      <a:endParaRPr lang="en-US" sz="700" dirty="0">
                        <a:effectLst/>
                        <a:latin typeface="Times New Roman" panose="02020603050405020304" pitchFamily="18" charset="0"/>
                        <a:ea typeface="Times New Roman" panose="02020603050405020304" pitchFamily="18" charset="0"/>
                      </a:endParaRPr>
                    </a:p>
                  </a:txBody>
                  <a:tcPr marL="40964" marR="40964" marT="0" marB="0" anchor="ctr"/>
                </a:tc>
                <a:extLst>
                  <a:ext uri="{0D108BD9-81ED-4DB2-BD59-A6C34878D82A}">
                    <a16:rowId xmlns:a16="http://schemas.microsoft.com/office/drawing/2014/main" val="3637988693"/>
                  </a:ext>
                </a:extLst>
              </a:tr>
            </a:tbl>
          </a:graphicData>
        </a:graphic>
      </p:graphicFrame>
    </p:spTree>
    <p:extLst>
      <p:ext uri="{BB962C8B-B14F-4D97-AF65-F5344CB8AC3E}">
        <p14:creationId xmlns:p14="http://schemas.microsoft.com/office/powerpoint/2010/main" val="21389578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9CC745-482C-400B-A2CF-62508FEB61D2}"/>
              </a:ext>
            </a:extLst>
          </p:cNvPr>
          <p:cNvPicPr>
            <a:picLocks noChangeAspect="1"/>
          </p:cNvPicPr>
          <p:nvPr/>
        </p:nvPicPr>
        <p:blipFill>
          <a:blip r:embed="rId2"/>
          <a:stretch>
            <a:fillRect/>
          </a:stretch>
        </p:blipFill>
        <p:spPr>
          <a:xfrm>
            <a:off x="1657323" y="0"/>
            <a:ext cx="8877354" cy="6858000"/>
          </a:xfrm>
          <a:prstGeom prst="rect">
            <a:avLst/>
          </a:prstGeom>
        </p:spPr>
      </p:pic>
      <p:sp>
        <p:nvSpPr>
          <p:cNvPr id="2" name="TextBox 1">
            <a:extLst>
              <a:ext uri="{FF2B5EF4-FFF2-40B4-BE49-F238E27FC236}">
                <a16:creationId xmlns:a16="http://schemas.microsoft.com/office/drawing/2014/main" id="{201B31AA-5D56-48AC-B1C1-9B7AD0CFC4B8}"/>
              </a:ext>
            </a:extLst>
          </p:cNvPr>
          <p:cNvSpPr txBox="1"/>
          <p:nvPr/>
        </p:nvSpPr>
        <p:spPr>
          <a:xfrm rot="5400000">
            <a:off x="8945226" y="3212812"/>
            <a:ext cx="4761905" cy="584775"/>
          </a:xfrm>
          <a:prstGeom prst="rect">
            <a:avLst/>
          </a:prstGeom>
          <a:noFill/>
        </p:spPr>
        <p:txBody>
          <a:bodyPr wrap="square" rtlCol="0">
            <a:spAutoFit/>
          </a:bodyPr>
          <a:lstStyle/>
          <a:p>
            <a:r>
              <a:rPr lang="en-US" sz="3200" b="1" dirty="0">
                <a:cs typeface="B Nazanin" panose="00000400000000000000" pitchFamily="2" charset="-78"/>
              </a:rPr>
              <a:t>Maintenance Procedure</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pic>
        <p:nvPicPr>
          <p:cNvPr id="15" name="Picture 14">
            <a:hlinkClick r:id="rId5" action="ppaction://hlinksldjump"/>
            <a:extLst>
              <a:ext uri="{FF2B5EF4-FFF2-40B4-BE49-F238E27FC236}">
                <a16:creationId xmlns:a16="http://schemas.microsoft.com/office/drawing/2014/main" id="{B6BBCD95-741A-4B46-AC0D-5F8A6FF6FA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7" name="Picture 16">
            <a:hlinkClick r:id="rId7" action="ppaction://hlinksldjump"/>
            <a:extLst>
              <a:ext uri="{FF2B5EF4-FFF2-40B4-BE49-F238E27FC236}">
                <a16:creationId xmlns:a16="http://schemas.microsoft.com/office/drawing/2014/main" id="{E1A40B45-5C33-44D3-A424-B6033205DC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8" name="Picture 17">
            <a:hlinkClick r:id="rId9" action="ppaction://hlinksldjump"/>
            <a:extLst>
              <a:ext uri="{FF2B5EF4-FFF2-40B4-BE49-F238E27FC236}">
                <a16:creationId xmlns:a16="http://schemas.microsoft.com/office/drawing/2014/main" id="{65AA737E-6B2F-458D-B5FF-575A918744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1" action="ppaction://hlinksldjump"/>
            <a:extLst>
              <a:ext uri="{FF2B5EF4-FFF2-40B4-BE49-F238E27FC236}">
                <a16:creationId xmlns:a16="http://schemas.microsoft.com/office/drawing/2014/main" id="{D34FE23C-AB3C-40FC-ADD1-21DB39040A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3" action="ppaction://hlinksldjump"/>
            <a:extLst>
              <a:ext uri="{FF2B5EF4-FFF2-40B4-BE49-F238E27FC236}">
                <a16:creationId xmlns:a16="http://schemas.microsoft.com/office/drawing/2014/main" id="{CEB47AE7-5221-41A1-B329-F356A251F3B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F73B8E7E-A576-470E-BDBE-9724B09B8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Tree>
    <p:extLst>
      <p:ext uri="{BB962C8B-B14F-4D97-AF65-F5344CB8AC3E}">
        <p14:creationId xmlns:p14="http://schemas.microsoft.com/office/powerpoint/2010/main" val="6190021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B31AA-5D56-48AC-B1C1-9B7AD0CFC4B8}"/>
              </a:ext>
            </a:extLst>
          </p:cNvPr>
          <p:cNvSpPr txBox="1"/>
          <p:nvPr/>
        </p:nvSpPr>
        <p:spPr>
          <a:xfrm>
            <a:off x="7430095" y="145661"/>
            <a:ext cx="4761905" cy="584775"/>
          </a:xfrm>
          <a:prstGeom prst="rect">
            <a:avLst/>
          </a:prstGeom>
          <a:noFill/>
        </p:spPr>
        <p:txBody>
          <a:bodyPr wrap="square" rtlCol="0">
            <a:spAutoFit/>
          </a:bodyPr>
          <a:lstStyle/>
          <a:p>
            <a:r>
              <a:rPr lang="en-US" sz="3200" b="1" dirty="0">
                <a:cs typeface="B Nazanin" panose="00000400000000000000" pitchFamily="2" charset="-78"/>
              </a:rPr>
              <a:t>Maintenance Procedure</a:t>
            </a:r>
          </a:p>
        </p:txBody>
      </p:sp>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9681328" y="6034559"/>
            <a:ext cx="2704927" cy="921017"/>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47"/>
            <a:ext cx="1723772" cy="861886"/>
          </a:xfrm>
          <a:prstGeom prst="rect">
            <a:avLst/>
          </a:prstGeom>
        </p:spPr>
      </p:pic>
      <p:pic>
        <p:nvPicPr>
          <p:cNvPr id="15" name="Picture 14">
            <a:hlinkClick r:id="rId4" action="ppaction://hlinksldjump"/>
            <a:extLst>
              <a:ext uri="{FF2B5EF4-FFF2-40B4-BE49-F238E27FC236}">
                <a16:creationId xmlns:a16="http://schemas.microsoft.com/office/drawing/2014/main" id="{B6BBCD95-741A-4B46-AC0D-5F8A6FF6F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7" name="Picture 16">
            <a:hlinkClick r:id="rId6" action="ppaction://hlinksldjump"/>
            <a:extLst>
              <a:ext uri="{FF2B5EF4-FFF2-40B4-BE49-F238E27FC236}">
                <a16:creationId xmlns:a16="http://schemas.microsoft.com/office/drawing/2014/main" id="{E1A40B45-5C33-44D3-A424-B6033205DC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8" name="Picture 17">
            <a:hlinkClick r:id="rId8" action="ppaction://hlinksldjump"/>
            <a:extLst>
              <a:ext uri="{FF2B5EF4-FFF2-40B4-BE49-F238E27FC236}">
                <a16:creationId xmlns:a16="http://schemas.microsoft.com/office/drawing/2014/main" id="{65AA737E-6B2F-458D-B5FF-575A918744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0" action="ppaction://hlinksldjump"/>
            <a:extLst>
              <a:ext uri="{FF2B5EF4-FFF2-40B4-BE49-F238E27FC236}">
                <a16:creationId xmlns:a16="http://schemas.microsoft.com/office/drawing/2014/main" id="{D34FE23C-AB3C-40FC-ADD1-21DB39040A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2" action="ppaction://hlinksldjump"/>
            <a:extLst>
              <a:ext uri="{FF2B5EF4-FFF2-40B4-BE49-F238E27FC236}">
                <a16:creationId xmlns:a16="http://schemas.microsoft.com/office/drawing/2014/main" id="{CEB47AE7-5221-41A1-B329-F356A251F3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F73B8E7E-A576-470E-BDBE-9724B09B8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3" name="TextBox 2">
            <a:extLst>
              <a:ext uri="{FF2B5EF4-FFF2-40B4-BE49-F238E27FC236}">
                <a16:creationId xmlns:a16="http://schemas.microsoft.com/office/drawing/2014/main" id="{FBB49FC8-5281-491A-9B64-CC5420ECD6DD}"/>
              </a:ext>
            </a:extLst>
          </p:cNvPr>
          <p:cNvSpPr txBox="1"/>
          <p:nvPr/>
        </p:nvSpPr>
        <p:spPr>
          <a:xfrm>
            <a:off x="1293779" y="730436"/>
            <a:ext cx="9046723" cy="584775"/>
          </a:xfrm>
          <a:prstGeom prst="rect">
            <a:avLst/>
          </a:prstGeom>
          <a:noFill/>
        </p:spPr>
        <p:txBody>
          <a:bodyPr wrap="square" rtlCol="0">
            <a:spAutoFit/>
          </a:bodyPr>
          <a:lstStyle/>
          <a:p>
            <a:pPr algn="r" rtl="1"/>
            <a:r>
              <a:rPr lang="fa-IR" sz="3200" b="1" dirty="0">
                <a:cs typeface="B Nazanin" panose="00000400000000000000" pitchFamily="2" charset="-78"/>
              </a:rPr>
              <a:t>الزامات نصب تراکم استخوان</a:t>
            </a:r>
            <a:endParaRPr lang="en-US" sz="3200" b="1" dirty="0">
              <a:cs typeface="B Nazanin" panose="00000400000000000000" pitchFamily="2" charset="-78"/>
            </a:endParaRPr>
          </a:p>
        </p:txBody>
      </p:sp>
      <p:sp>
        <p:nvSpPr>
          <p:cNvPr id="13" name="TextBox 12">
            <a:extLst>
              <a:ext uri="{FF2B5EF4-FFF2-40B4-BE49-F238E27FC236}">
                <a16:creationId xmlns:a16="http://schemas.microsoft.com/office/drawing/2014/main" id="{29588E3A-27FF-4DF4-8080-CF595DC89BDC}"/>
              </a:ext>
            </a:extLst>
          </p:cNvPr>
          <p:cNvSpPr txBox="1"/>
          <p:nvPr/>
        </p:nvSpPr>
        <p:spPr>
          <a:xfrm>
            <a:off x="1011677" y="1622067"/>
            <a:ext cx="9046723" cy="3539430"/>
          </a:xfrm>
          <a:prstGeom prst="rect">
            <a:avLst/>
          </a:prstGeom>
          <a:noFill/>
        </p:spPr>
        <p:txBody>
          <a:bodyPr wrap="square" rtlCol="0">
            <a:spAutoFit/>
          </a:bodyPr>
          <a:lstStyle/>
          <a:p>
            <a:pPr marL="514350" indent="-514350" algn="r" rtl="1">
              <a:buFont typeface="+mj-lt"/>
              <a:buAutoNum type="arabicPeriod"/>
            </a:pPr>
            <a:r>
              <a:rPr lang="en-US" sz="2800" dirty="0">
                <a:cs typeface="B Nazanin" panose="00000400000000000000" pitchFamily="2" charset="-78"/>
              </a:rPr>
              <a:t>UPS</a:t>
            </a:r>
            <a:r>
              <a:rPr lang="fa-IR" sz="2800" dirty="0">
                <a:cs typeface="B Nazanin" panose="00000400000000000000" pitchFamily="2" charset="-78"/>
              </a:rPr>
              <a:t> باید آماده باشد و شرایط لازم گفته شده را داشته باشد.</a:t>
            </a:r>
          </a:p>
          <a:p>
            <a:pPr marL="514350" indent="-514350" algn="r" rtl="1">
              <a:buFont typeface="+mj-lt"/>
              <a:buAutoNum type="arabicPeriod"/>
            </a:pPr>
            <a:r>
              <a:rPr lang="fa-IR" sz="2800" dirty="0">
                <a:cs typeface="B Nazanin" panose="00000400000000000000" pitchFamily="2" charset="-78"/>
              </a:rPr>
              <a:t>تهویه اتاق باید به گونه ای باشد که دمای اتاق بین 20 تا 25 درجه باشد.</a:t>
            </a:r>
          </a:p>
          <a:p>
            <a:pPr marL="514350" indent="-514350" algn="r" rtl="1">
              <a:buFont typeface="+mj-lt"/>
              <a:buAutoNum type="arabicPeriod"/>
            </a:pPr>
            <a:r>
              <a:rPr lang="fa-IR" sz="2800" dirty="0">
                <a:cs typeface="B Nazanin" panose="00000400000000000000" pitchFamily="2" charset="-78"/>
              </a:rPr>
              <a:t>حداقل ابعاد اتاق باید 3.2 در 3.4 متر باشد.</a:t>
            </a:r>
          </a:p>
          <a:p>
            <a:pPr marL="514350" indent="-514350" algn="r" rtl="1">
              <a:buFont typeface="+mj-lt"/>
              <a:buAutoNum type="arabicPeriod"/>
            </a:pPr>
            <a:r>
              <a:rPr lang="fa-IR" sz="2800" dirty="0">
                <a:cs typeface="B Nazanin" panose="00000400000000000000" pitchFamily="2" charset="-78"/>
              </a:rPr>
              <a:t>برای  حفاظت در برابر اشعه توصیه می شود تا یک </a:t>
            </a:r>
            <a:r>
              <a:rPr lang="fa-IR" sz="2800" dirty="0" err="1">
                <a:cs typeface="B Nazanin" panose="00000400000000000000" pitchFamily="2" charset="-78"/>
              </a:rPr>
              <a:t>پاروان</a:t>
            </a:r>
            <a:r>
              <a:rPr lang="fa-IR" sz="2800" dirty="0">
                <a:cs typeface="B Nazanin" panose="00000400000000000000" pitchFamily="2" charset="-78"/>
              </a:rPr>
              <a:t> سربی آماده باشد.</a:t>
            </a:r>
          </a:p>
          <a:p>
            <a:pPr marL="514350" indent="-514350" algn="r" rtl="1">
              <a:buFont typeface="+mj-lt"/>
              <a:buAutoNum type="arabicPeriod"/>
            </a:pPr>
            <a:r>
              <a:rPr lang="fa-IR" sz="2800" dirty="0">
                <a:cs typeface="B Nazanin" panose="00000400000000000000" pitchFamily="2" charset="-78"/>
              </a:rPr>
              <a:t>اتاق تراکم باید در برابر ورود گرد و خاک ایزوله شده باشد.</a:t>
            </a:r>
          </a:p>
          <a:p>
            <a:pPr marL="514350" indent="-514350" algn="r" rtl="1">
              <a:buFont typeface="+mj-lt"/>
              <a:buAutoNum type="arabicPeriod"/>
            </a:pPr>
            <a:r>
              <a:rPr lang="fa-IR" sz="2800" dirty="0">
                <a:cs typeface="B Nazanin" panose="00000400000000000000" pitchFamily="2" charset="-78"/>
              </a:rPr>
              <a:t>ولتاژ </a:t>
            </a:r>
            <a:r>
              <a:rPr lang="fa-IR" sz="2800" dirty="0" err="1">
                <a:cs typeface="B Nazanin" panose="00000400000000000000" pitchFamily="2" charset="-78"/>
              </a:rPr>
              <a:t>ارت</a:t>
            </a:r>
            <a:r>
              <a:rPr lang="fa-IR" sz="2800" dirty="0">
                <a:cs typeface="B Nazanin" panose="00000400000000000000" pitchFamily="2" charset="-78"/>
              </a:rPr>
              <a:t> باید کمتر از 1 ولت باشد.</a:t>
            </a:r>
          </a:p>
          <a:p>
            <a:pPr marL="514350" indent="-514350" algn="r" rtl="1">
              <a:buFont typeface="+mj-lt"/>
              <a:buAutoNum type="arabicPeriod"/>
            </a:pPr>
            <a:r>
              <a:rPr lang="fa-IR" sz="2800" dirty="0">
                <a:cs typeface="B Nazanin" panose="00000400000000000000" pitchFamily="2" charset="-78"/>
              </a:rPr>
              <a:t>در صورت داشتن نوسانات برق، پیش از نصب دستگاه باید نوسانات اصلاح شده باشد.</a:t>
            </a:r>
            <a:endParaRPr lang="en-US" sz="2800" dirty="0">
              <a:cs typeface="B Nazanin" panose="00000400000000000000" pitchFamily="2" charset="-78"/>
            </a:endParaRPr>
          </a:p>
        </p:txBody>
      </p:sp>
    </p:spTree>
    <p:extLst>
      <p:ext uri="{BB962C8B-B14F-4D97-AF65-F5344CB8AC3E}">
        <p14:creationId xmlns:p14="http://schemas.microsoft.com/office/powerpoint/2010/main" val="6418633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37000">
              <a:schemeClr val="tx2"/>
            </a:gs>
            <a:gs pos="0">
              <a:schemeClr val="accent1">
                <a:lumMod val="75000"/>
              </a:schemeClr>
            </a:gs>
            <a:gs pos="59000">
              <a:schemeClr val="accent1">
                <a:lumMod val="45000"/>
                <a:lumOff val="55000"/>
              </a:schemeClr>
            </a:gs>
            <a:gs pos="83000">
              <a:schemeClr val="accent1">
                <a:lumMod val="45000"/>
                <a:lumOff val="55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BE5B1E-EBAD-40CD-9432-CFDEDBDEE1FC}"/>
              </a:ext>
            </a:extLst>
          </p:cNvPr>
          <p:cNvSpPr txBox="1"/>
          <p:nvPr/>
        </p:nvSpPr>
        <p:spPr>
          <a:xfrm>
            <a:off x="2782529" y="1209368"/>
            <a:ext cx="6449961"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Thank you for your attention</a:t>
            </a:r>
          </a:p>
        </p:txBody>
      </p:sp>
      <p:sp>
        <p:nvSpPr>
          <p:cNvPr id="5" name="TextBox 4">
            <a:extLst>
              <a:ext uri="{FF2B5EF4-FFF2-40B4-BE49-F238E27FC236}">
                <a16:creationId xmlns:a16="http://schemas.microsoft.com/office/drawing/2014/main" id="{A7899B7F-5E02-46E2-81B4-BA67745937DA}"/>
              </a:ext>
            </a:extLst>
          </p:cNvPr>
          <p:cNvSpPr txBox="1"/>
          <p:nvPr/>
        </p:nvSpPr>
        <p:spPr>
          <a:xfrm>
            <a:off x="2782529" y="2797314"/>
            <a:ext cx="6449961" cy="1323439"/>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If you need any further information, Please contact us</a:t>
            </a:r>
          </a:p>
        </p:txBody>
      </p:sp>
      <p:pic>
        <p:nvPicPr>
          <p:cNvPr id="6" name="Picture 5">
            <a:extLst>
              <a:ext uri="{FF2B5EF4-FFF2-40B4-BE49-F238E27FC236}">
                <a16:creationId xmlns:a16="http://schemas.microsoft.com/office/drawing/2014/main" id="{ED2273A3-BA6F-4F42-92C9-DA12182F5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997" y="5454538"/>
            <a:ext cx="2451798" cy="1225899"/>
          </a:xfrm>
          <a:prstGeom prst="rect">
            <a:avLst/>
          </a:prstGeom>
        </p:spPr>
      </p:pic>
      <p:sp>
        <p:nvSpPr>
          <p:cNvPr id="7" name="TextBox 6">
            <a:extLst>
              <a:ext uri="{FF2B5EF4-FFF2-40B4-BE49-F238E27FC236}">
                <a16:creationId xmlns:a16="http://schemas.microsoft.com/office/drawing/2014/main" id="{255FF9D0-AAFF-4E5A-9B48-1017F6EDB379}"/>
              </a:ext>
            </a:extLst>
          </p:cNvPr>
          <p:cNvSpPr txBox="1"/>
          <p:nvPr/>
        </p:nvSpPr>
        <p:spPr>
          <a:xfrm>
            <a:off x="2782528" y="4413623"/>
            <a:ext cx="6449961"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Tel: +982188811106</a:t>
            </a:r>
          </a:p>
        </p:txBody>
      </p:sp>
      <p:pic>
        <p:nvPicPr>
          <p:cNvPr id="8" name="Picture 7">
            <a:extLst>
              <a:ext uri="{FF2B5EF4-FFF2-40B4-BE49-F238E27FC236}">
                <a16:creationId xmlns:a16="http://schemas.microsoft.com/office/drawing/2014/main" id="{2FB0B03F-9FCC-46BE-B4AA-FFA23800E5D7}"/>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7961746" y="5449049"/>
            <a:ext cx="4424510" cy="1506528"/>
          </a:xfrm>
          <a:prstGeom prst="rect">
            <a:avLst/>
          </a:prstGeom>
        </p:spPr>
      </p:pic>
    </p:spTree>
    <p:extLst>
      <p:ext uri="{BB962C8B-B14F-4D97-AF65-F5344CB8AC3E}">
        <p14:creationId xmlns:p14="http://schemas.microsoft.com/office/powerpoint/2010/main" val="196173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adiologie Friedrichpassage">
            <a:extLst>
              <a:ext uri="{FF2B5EF4-FFF2-40B4-BE49-F238E27FC236}">
                <a16:creationId xmlns:a16="http://schemas.microsoft.com/office/drawing/2014/main" id="{48E45019-C36E-458E-AA4F-FA631058E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567" y="1244024"/>
            <a:ext cx="7221188" cy="47601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563419" y="1291472"/>
            <a:ext cx="722118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Different Types of Hologic DEXA System</a:t>
            </a:r>
          </a:p>
        </p:txBody>
      </p:sp>
      <p:sp>
        <p:nvSpPr>
          <p:cNvPr id="15" name="TextBox 14">
            <a:extLst>
              <a:ext uri="{FF2B5EF4-FFF2-40B4-BE49-F238E27FC236}">
                <a16:creationId xmlns:a16="http://schemas.microsoft.com/office/drawing/2014/main" id="{CF075182-1133-43A0-A703-2342B195E2AE}"/>
              </a:ext>
            </a:extLst>
          </p:cNvPr>
          <p:cNvSpPr txBox="1"/>
          <p:nvPr/>
        </p:nvSpPr>
        <p:spPr>
          <a:xfrm>
            <a:off x="563419" y="2364652"/>
            <a:ext cx="188838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Explorer</a:t>
            </a:r>
          </a:p>
        </p:txBody>
      </p:sp>
      <p:pic>
        <p:nvPicPr>
          <p:cNvPr id="17" name="Picture 16">
            <a:hlinkClick r:id="rId5" action="ppaction://hlinksldjump"/>
            <a:extLst>
              <a:ext uri="{FF2B5EF4-FFF2-40B4-BE49-F238E27FC236}">
                <a16:creationId xmlns:a16="http://schemas.microsoft.com/office/drawing/2014/main" id="{3B1621B1-1DA6-4CB4-A18F-4DEB314907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8" name="Picture 17">
            <a:hlinkClick r:id="rId7" action="ppaction://hlinksldjump"/>
            <a:extLst>
              <a:ext uri="{FF2B5EF4-FFF2-40B4-BE49-F238E27FC236}">
                <a16:creationId xmlns:a16="http://schemas.microsoft.com/office/drawing/2014/main" id="{D638CCD4-7865-49FF-97C3-DECA04BC48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9" name="Picture 18">
            <a:hlinkClick r:id="rId9" action="ppaction://hlinksldjump"/>
            <a:extLst>
              <a:ext uri="{FF2B5EF4-FFF2-40B4-BE49-F238E27FC236}">
                <a16:creationId xmlns:a16="http://schemas.microsoft.com/office/drawing/2014/main" id="{9291C30A-9D3C-4B2E-A4B1-85AD8CA20C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1" action="ppaction://hlinksldjump"/>
            <a:extLst>
              <a:ext uri="{FF2B5EF4-FFF2-40B4-BE49-F238E27FC236}">
                <a16:creationId xmlns:a16="http://schemas.microsoft.com/office/drawing/2014/main" id="{58795488-B622-4213-992B-2CC6794EB0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3" action="ppaction://hlinksldjump"/>
            <a:extLst>
              <a:ext uri="{FF2B5EF4-FFF2-40B4-BE49-F238E27FC236}">
                <a16:creationId xmlns:a16="http://schemas.microsoft.com/office/drawing/2014/main" id="{23A269D8-C21C-4B10-90C9-2C940BA899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E4E23C5B-1C47-42F6-99A8-DE3579C00D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0B05A01E-F2C8-4F7F-A6E5-0D7DC215A70F}"/>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21377558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2">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563419" y="1291472"/>
            <a:ext cx="722118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Different Types of Hologic DEXA System</a:t>
            </a:r>
          </a:p>
        </p:txBody>
      </p:sp>
      <p:sp>
        <p:nvSpPr>
          <p:cNvPr id="15" name="TextBox 14">
            <a:extLst>
              <a:ext uri="{FF2B5EF4-FFF2-40B4-BE49-F238E27FC236}">
                <a16:creationId xmlns:a16="http://schemas.microsoft.com/office/drawing/2014/main" id="{CF075182-1133-43A0-A703-2342B195E2AE}"/>
              </a:ext>
            </a:extLst>
          </p:cNvPr>
          <p:cNvSpPr txBox="1"/>
          <p:nvPr/>
        </p:nvSpPr>
        <p:spPr>
          <a:xfrm>
            <a:off x="563419" y="2364652"/>
            <a:ext cx="216032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Discovery A</a:t>
            </a:r>
          </a:p>
        </p:txBody>
      </p:sp>
      <p:pic>
        <p:nvPicPr>
          <p:cNvPr id="3076" name="Picture 4" descr="https://www.medicalequipdoc.com/cdn/shop/files/Discovery-QDRSeriesDexa-Scanner_0_1500.png?v=1704394119&amp;width=1200">
            <a:extLst>
              <a:ext uri="{FF2B5EF4-FFF2-40B4-BE49-F238E27FC236}">
                <a16:creationId xmlns:a16="http://schemas.microsoft.com/office/drawing/2014/main" id="{75AB7C82-2501-4FF4-AAAF-58D5CD3B1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0315" y="-276187"/>
            <a:ext cx="70881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5" action="ppaction://hlinksldjump"/>
            <a:extLst>
              <a:ext uri="{FF2B5EF4-FFF2-40B4-BE49-F238E27FC236}">
                <a16:creationId xmlns:a16="http://schemas.microsoft.com/office/drawing/2014/main" id="{8AF6A9E5-A563-48B7-82C5-5CB4B00500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8" name="Picture 17">
            <a:hlinkClick r:id="rId7" action="ppaction://hlinksldjump"/>
            <a:extLst>
              <a:ext uri="{FF2B5EF4-FFF2-40B4-BE49-F238E27FC236}">
                <a16:creationId xmlns:a16="http://schemas.microsoft.com/office/drawing/2014/main" id="{F3368948-21E4-4794-87BD-F735C6E367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9" name="Picture 18">
            <a:hlinkClick r:id="rId9" action="ppaction://hlinksldjump"/>
            <a:extLst>
              <a:ext uri="{FF2B5EF4-FFF2-40B4-BE49-F238E27FC236}">
                <a16:creationId xmlns:a16="http://schemas.microsoft.com/office/drawing/2014/main" id="{A1015EFF-9E18-433E-B4AB-133AECE6D9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1" action="ppaction://hlinksldjump"/>
            <a:extLst>
              <a:ext uri="{FF2B5EF4-FFF2-40B4-BE49-F238E27FC236}">
                <a16:creationId xmlns:a16="http://schemas.microsoft.com/office/drawing/2014/main" id="{DC034D34-CB20-4E72-82A8-DF3BB34219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3" action="ppaction://hlinksldjump"/>
            <a:extLst>
              <a:ext uri="{FF2B5EF4-FFF2-40B4-BE49-F238E27FC236}">
                <a16:creationId xmlns:a16="http://schemas.microsoft.com/office/drawing/2014/main" id="{D3156ECE-6F85-4C26-8CFE-59E93711A34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A7B4BFD3-D026-4101-90EB-8744FD7F4F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sp>
        <p:nvSpPr>
          <p:cNvPr id="14" name="TextBox 13">
            <a:extLst>
              <a:ext uri="{FF2B5EF4-FFF2-40B4-BE49-F238E27FC236}">
                <a16:creationId xmlns:a16="http://schemas.microsoft.com/office/drawing/2014/main" id="{67CF77D5-3C72-49DB-866D-9E9EECCBD766}"/>
              </a:ext>
            </a:extLst>
          </p:cNvPr>
          <p:cNvSpPr txBox="1"/>
          <p:nvPr/>
        </p:nvSpPr>
        <p:spPr>
          <a:xfrm>
            <a:off x="826851" y="4783853"/>
            <a:ext cx="6381345" cy="523220"/>
          </a:xfrm>
          <a:prstGeom prst="rect">
            <a:avLst/>
          </a:prstGeom>
          <a:noFill/>
        </p:spPr>
        <p:txBody>
          <a:bodyPr wrap="square" rtlCol="0">
            <a:spAutoFit/>
          </a:bodyPr>
          <a:lstStyle/>
          <a:p>
            <a:r>
              <a:rPr lang="fa-IR" sz="2800" b="1" dirty="0">
                <a:latin typeface="Times New Roman" panose="02020603050405020304" pitchFamily="18" charset="0"/>
                <a:cs typeface="B Nazanin" panose="00000400000000000000" pitchFamily="2" charset="-78"/>
              </a:rPr>
              <a:t>تولید این مدل از تراکم استخوان متوقف شده است.</a:t>
            </a:r>
            <a:endParaRPr lang="en-US" sz="2800" b="1" dirty="0">
              <a:latin typeface="Times New Roman" panose="02020603050405020304" pitchFamily="18" charset="0"/>
              <a:cs typeface="B Nazanin" panose="00000400000000000000" pitchFamily="2" charset="-78"/>
            </a:endParaRPr>
          </a:p>
        </p:txBody>
      </p:sp>
      <p:sp>
        <p:nvSpPr>
          <p:cNvPr id="16" name="TextBox 15">
            <a:extLst>
              <a:ext uri="{FF2B5EF4-FFF2-40B4-BE49-F238E27FC236}">
                <a16:creationId xmlns:a16="http://schemas.microsoft.com/office/drawing/2014/main" id="{4D546308-5552-45F1-A140-73E3C6225AC3}"/>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17866364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one Density Measuring Machine | Henry Dunant">
            <a:extLst>
              <a:ext uri="{FF2B5EF4-FFF2-40B4-BE49-F238E27FC236}">
                <a16:creationId xmlns:a16="http://schemas.microsoft.com/office/drawing/2014/main" id="{B4607EE6-86C7-4947-94FD-9AD3F05DC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228" y="345535"/>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750F22-0FCE-49F0-8152-21F788E882A8}"/>
              </a:ext>
            </a:extLst>
          </p:cNvPr>
          <p:cNvPicPr>
            <a:picLocks noChangeAspect="1"/>
          </p:cNvPicPr>
          <p:nvPr/>
        </p:nvPicPr>
        <p:blipFill rotWithShape="1">
          <a:blip r:embed="rId3">
            <a:extLst>
              <a:ext uri="{28A0092B-C50C-407E-A947-70E740481C1C}">
                <a14:useLocalDpi xmlns:a14="http://schemas.microsoft.com/office/drawing/2010/main" val="0"/>
              </a:ext>
            </a:extLst>
          </a:blip>
          <a:srcRect t="30649" b="35301"/>
          <a:stretch/>
        </p:blipFill>
        <p:spPr>
          <a:xfrm>
            <a:off x="7784606" y="5433547"/>
            <a:ext cx="4761905" cy="1621410"/>
          </a:xfrm>
          <a:prstGeom prst="rect">
            <a:avLst/>
          </a:prstGeom>
        </p:spPr>
      </p:pic>
      <p:pic>
        <p:nvPicPr>
          <p:cNvPr id="6" name="Picture 5">
            <a:extLst>
              <a:ext uri="{FF2B5EF4-FFF2-40B4-BE49-F238E27FC236}">
                <a16:creationId xmlns:a16="http://schemas.microsoft.com/office/drawing/2014/main" id="{5A013029-EA2F-4094-A4F3-AFAC572C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7434"/>
            <a:ext cx="2451798" cy="1225899"/>
          </a:xfrm>
          <a:prstGeom prst="rect">
            <a:avLst/>
          </a:prstGeom>
        </p:spPr>
      </p:pic>
      <p:sp>
        <p:nvSpPr>
          <p:cNvPr id="7" name="TextBox 6">
            <a:extLst>
              <a:ext uri="{FF2B5EF4-FFF2-40B4-BE49-F238E27FC236}">
                <a16:creationId xmlns:a16="http://schemas.microsoft.com/office/drawing/2014/main" id="{11C52C0B-1E8E-4432-9C52-4818B6511A99}"/>
              </a:ext>
            </a:extLst>
          </p:cNvPr>
          <p:cNvSpPr txBox="1"/>
          <p:nvPr/>
        </p:nvSpPr>
        <p:spPr>
          <a:xfrm>
            <a:off x="563419" y="1291472"/>
            <a:ext cx="722118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Different Types of Hologic DEXA System</a:t>
            </a:r>
          </a:p>
        </p:txBody>
      </p:sp>
      <p:sp>
        <p:nvSpPr>
          <p:cNvPr id="15" name="TextBox 14">
            <a:extLst>
              <a:ext uri="{FF2B5EF4-FFF2-40B4-BE49-F238E27FC236}">
                <a16:creationId xmlns:a16="http://schemas.microsoft.com/office/drawing/2014/main" id="{CF075182-1133-43A0-A703-2342B195E2AE}"/>
              </a:ext>
            </a:extLst>
          </p:cNvPr>
          <p:cNvSpPr txBox="1"/>
          <p:nvPr/>
        </p:nvSpPr>
        <p:spPr>
          <a:xfrm>
            <a:off x="563419" y="2364652"/>
            <a:ext cx="188838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Horizon</a:t>
            </a:r>
          </a:p>
        </p:txBody>
      </p:sp>
      <p:pic>
        <p:nvPicPr>
          <p:cNvPr id="17" name="Picture 16">
            <a:hlinkClick r:id="rId5" action="ppaction://hlinksldjump"/>
            <a:extLst>
              <a:ext uri="{FF2B5EF4-FFF2-40B4-BE49-F238E27FC236}">
                <a16:creationId xmlns:a16="http://schemas.microsoft.com/office/drawing/2014/main" id="{517194BC-29BC-44D9-A3FC-4F74F8436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 y="3152813"/>
            <a:ext cx="548640" cy="548640"/>
          </a:xfrm>
          <a:prstGeom prst="rect">
            <a:avLst/>
          </a:prstGeom>
        </p:spPr>
      </p:pic>
      <p:pic>
        <p:nvPicPr>
          <p:cNvPr id="18" name="Picture 17">
            <a:hlinkClick r:id="rId7" action="ppaction://hlinksldjump"/>
            <a:extLst>
              <a:ext uri="{FF2B5EF4-FFF2-40B4-BE49-F238E27FC236}">
                <a16:creationId xmlns:a16="http://schemas.microsoft.com/office/drawing/2014/main" id="{C598C5F6-3F18-4DE2-847E-4FB9BCD099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8" y="3856115"/>
            <a:ext cx="548640" cy="548640"/>
          </a:xfrm>
          <a:prstGeom prst="rect">
            <a:avLst/>
          </a:prstGeom>
        </p:spPr>
      </p:pic>
      <p:pic>
        <p:nvPicPr>
          <p:cNvPr id="19" name="Picture 18">
            <a:hlinkClick r:id="rId9" action="ppaction://hlinksldjump"/>
            <a:extLst>
              <a:ext uri="{FF2B5EF4-FFF2-40B4-BE49-F238E27FC236}">
                <a16:creationId xmlns:a16="http://schemas.microsoft.com/office/drawing/2014/main" id="{3B3C39B6-C4B0-42A8-9D5C-CCD5D0861E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 y="1630933"/>
            <a:ext cx="548640" cy="548640"/>
          </a:xfrm>
          <a:prstGeom prst="rect">
            <a:avLst/>
          </a:prstGeom>
        </p:spPr>
      </p:pic>
      <p:pic>
        <p:nvPicPr>
          <p:cNvPr id="21" name="Picture 20">
            <a:hlinkClick r:id="rId11" action="ppaction://hlinksldjump"/>
            <a:extLst>
              <a:ext uri="{FF2B5EF4-FFF2-40B4-BE49-F238E27FC236}">
                <a16:creationId xmlns:a16="http://schemas.microsoft.com/office/drawing/2014/main" id="{E9BB90E4-9731-459A-9228-9D03702FE0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1" y="889219"/>
            <a:ext cx="548640" cy="548640"/>
          </a:xfrm>
          <a:prstGeom prst="rect">
            <a:avLst/>
          </a:prstGeom>
        </p:spPr>
      </p:pic>
      <p:pic>
        <p:nvPicPr>
          <p:cNvPr id="23" name="Picture 22">
            <a:hlinkClick r:id="rId13" action="ppaction://hlinksldjump"/>
            <a:extLst>
              <a:ext uri="{FF2B5EF4-FFF2-40B4-BE49-F238E27FC236}">
                <a16:creationId xmlns:a16="http://schemas.microsoft.com/office/drawing/2014/main" id="{EC8EBA02-2438-4606-9A66-0B09E3F99EF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90" y="2411099"/>
            <a:ext cx="548640" cy="548640"/>
          </a:xfrm>
          <a:prstGeom prst="rect">
            <a:avLst/>
          </a:prstGeom>
        </p:spPr>
      </p:pic>
      <p:pic>
        <p:nvPicPr>
          <p:cNvPr id="25" name="Picture 24">
            <a:extLst>
              <a:ext uri="{FF2B5EF4-FFF2-40B4-BE49-F238E27FC236}">
                <a16:creationId xmlns:a16="http://schemas.microsoft.com/office/drawing/2014/main" id="{EBA0EC29-24BC-4E3E-8CF1-A32F156E20B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01" y="216817"/>
            <a:ext cx="513619" cy="513619"/>
          </a:xfrm>
          <a:prstGeom prst="rect">
            <a:avLst/>
          </a:prstGeom>
        </p:spPr>
      </p:pic>
      <p:cxnSp>
        <p:nvCxnSpPr>
          <p:cNvPr id="5" name="Straight Arrow Connector 4">
            <a:extLst>
              <a:ext uri="{FF2B5EF4-FFF2-40B4-BE49-F238E27FC236}">
                <a16:creationId xmlns:a16="http://schemas.microsoft.com/office/drawing/2014/main" id="{EB80841D-0D86-4DE6-9935-D5FEB429C5DB}"/>
              </a:ext>
            </a:extLst>
          </p:cNvPr>
          <p:cNvCxnSpPr/>
          <p:nvPr/>
        </p:nvCxnSpPr>
        <p:spPr>
          <a:xfrm flipH="1" flipV="1">
            <a:off x="4192621" y="4931923"/>
            <a:ext cx="1177047" cy="1138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DAF073B-F30C-4742-9332-B714A7E91795}"/>
              </a:ext>
            </a:extLst>
          </p:cNvPr>
          <p:cNvSpPr txBox="1"/>
          <p:nvPr/>
        </p:nvSpPr>
        <p:spPr>
          <a:xfrm>
            <a:off x="4674051" y="6070060"/>
            <a:ext cx="1694695" cy="369332"/>
          </a:xfrm>
          <a:prstGeom prst="rect">
            <a:avLst/>
          </a:prstGeom>
          <a:noFill/>
        </p:spPr>
        <p:txBody>
          <a:bodyPr wrap="none" rtlCol="0">
            <a:spAutoFit/>
          </a:bodyPr>
          <a:lstStyle/>
          <a:p>
            <a:r>
              <a:rPr lang="fa-IR" dirty="0">
                <a:cs typeface="B Nazanin" panose="00000400000000000000" pitchFamily="2" charset="-78"/>
              </a:rPr>
              <a:t>کنسول کاربری اپراتور</a:t>
            </a:r>
            <a:endParaRPr lang="en-US" dirty="0">
              <a:cs typeface="B Nazanin" panose="00000400000000000000" pitchFamily="2" charset="-78"/>
            </a:endParaRPr>
          </a:p>
        </p:txBody>
      </p:sp>
      <p:sp>
        <p:nvSpPr>
          <p:cNvPr id="20" name="TextBox 19">
            <a:extLst>
              <a:ext uri="{FF2B5EF4-FFF2-40B4-BE49-F238E27FC236}">
                <a16:creationId xmlns:a16="http://schemas.microsoft.com/office/drawing/2014/main" id="{5D96D861-B5DA-4E12-9207-EF657BD67190}"/>
              </a:ext>
            </a:extLst>
          </p:cNvPr>
          <p:cNvSpPr txBox="1"/>
          <p:nvPr/>
        </p:nvSpPr>
        <p:spPr>
          <a:xfrm>
            <a:off x="4829666" y="216817"/>
            <a:ext cx="2532668" cy="584775"/>
          </a:xfrm>
          <a:prstGeom prst="rect">
            <a:avLst/>
          </a:prstGeom>
          <a:noFill/>
        </p:spPr>
        <p:txBody>
          <a:bodyPr wrap="square" rtlCol="0">
            <a:spAutoFit/>
          </a:bodyPr>
          <a:lstStyle/>
          <a:p>
            <a:pPr algn="ctr"/>
            <a:r>
              <a:rPr lang="fa-IR" sz="3200" b="1" dirty="0">
                <a:latin typeface="Times New Roman" panose="02020603050405020304" pitchFamily="18" charset="0"/>
                <a:cs typeface="B Titr" panose="00000700000000000000" pitchFamily="2" charset="-78"/>
              </a:rPr>
              <a:t>مقدمه</a:t>
            </a:r>
            <a:endParaRPr lang="en-US" sz="3200" b="1" dirty="0">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25546323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1324</TotalTime>
  <Words>3285</Words>
  <Application>Microsoft Office PowerPoint</Application>
  <PresentationFormat>Widescreen</PresentationFormat>
  <Paragraphs>554</Paragraphs>
  <Slides>65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Arial</vt:lpstr>
      <vt:lpstr>B Nazanin</vt:lpstr>
      <vt:lpstr>B Titr</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Asghar</dc:creator>
  <cp:lastModifiedBy>Asghar</cp:lastModifiedBy>
  <cp:revision>77</cp:revision>
  <dcterms:created xsi:type="dcterms:W3CDTF">2024-07-23T06:22:54Z</dcterms:created>
  <dcterms:modified xsi:type="dcterms:W3CDTF">2024-08-03T20:10:25Z</dcterms:modified>
</cp:coreProperties>
</file>